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6858000" cx="9144000"/>
  <p:notesSz cx="6858000" cy="9144000"/>
  <p:embeddedFontLs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7" name="Luc Smal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E3B317E3-B17E-45E5-87F1-79EFC010B886}">
  <a:tblStyle styleId="{E3B317E3-B17E-45E5-87F1-79EFC010B88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7">
    <p:pos x="6000" y="0"/>
    <p:text>Update the text in RED to point to local sources of help.</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6">
    <p:pos x="6000" y="0"/>
    <p:text>Update this slide and the one that follows to reflect local reality. How are the network drives referred to? Are there other services provided (e.g. Owncloud or similar)?</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5">
    <p:pos x="6000" y="0"/>
    <p:text>Update the text in RED to point to local sources of help.</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4">
    <p:pos x="6000" y="0"/>
    <p:text>Update the text in RED to point to local sources of help.</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3">
    <p:pos x="6000" y="0"/>
    <p:text>Update the text in RED to point to local sources of help.</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p:pos x="6000" y="0"/>
    <p:text>Update the text in RED to point to local sources of help.</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Update the text in RED to point to local sources of help and relevant local policies.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 name="Shape 36"/>
        <p:cNvGrpSpPr/>
        <p:nvPr/>
      </p:nvGrpSpPr>
      <p:grpSpPr>
        <a:xfrm>
          <a:off x="0" y="0"/>
          <a:ext cx="0" cy="0"/>
          <a:chOff x="0" y="0"/>
          <a:chExt cx="0" cy="0"/>
        </a:xfrm>
      </p:grpSpPr>
      <p:sp>
        <p:nvSpPr>
          <p:cNvPr id="37" name="Shape 3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a:spcBef>
                <a:spcPts val="0"/>
              </a:spcBef>
              <a:buNone/>
            </a:pPr>
            <a:r>
              <a:t/>
            </a:r>
            <a:endParaRPr/>
          </a:p>
        </p:txBody>
      </p:sp>
      <p:sp>
        <p:nvSpPr>
          <p:cNvPr id="38" name="Shape 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sz="1400"/>
              <a:t>Let’s start early in the research lifecycle.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Nailing down some crucial details early on can save a lot of work (and heartache) later on.</a:t>
            </a:r>
          </a:p>
          <a:p>
            <a:pPr lvl="0" rtl="0">
              <a:spcBef>
                <a:spcPts val="0"/>
              </a:spcBef>
              <a:buNone/>
            </a:pPr>
            <a:r>
              <a:t/>
            </a:r>
            <a:endParaRPr/>
          </a:p>
          <a:p>
            <a:pPr lvl="0" rtl="0">
              <a:spcBef>
                <a:spcPts val="0"/>
              </a:spcBef>
              <a:buNone/>
            </a:pPr>
            <a:r>
              <a:rPr lang="en"/>
              <a:t>You need to scale these activities, of course, to match the likelihood of the project finding funding.</a:t>
            </a:r>
          </a:p>
          <a:p>
            <a:pPr lvl="0" rtl="0">
              <a:spcBef>
                <a:spcPts val="0"/>
              </a:spcBef>
              <a:buNone/>
            </a:pPr>
            <a:r>
              <a:t/>
            </a:r>
            <a:endParaRPr/>
          </a:p>
          <a:p>
            <a:pPr lvl="0" rtl="0">
              <a:spcBef>
                <a:spcPts val="0"/>
              </a:spcBef>
              <a:buNone/>
            </a:pPr>
            <a:r>
              <a:rPr lang="en"/>
              <a:t>A great place to start is by cataloguing the kinds of data you’ll be collecting and storing.</a:t>
            </a:r>
          </a:p>
          <a:p>
            <a:pPr lvl="0" rtl="0">
              <a:spcBef>
                <a:spcPts val="0"/>
              </a:spcBef>
              <a:buNone/>
            </a:pPr>
            <a:r>
              <a:t/>
            </a:r>
            <a:endParaRPr/>
          </a:p>
          <a:p>
            <a:pPr lvl="0" rtl="0">
              <a:spcBef>
                <a:spcPts val="0"/>
              </a:spcBef>
              <a:buNone/>
            </a:pPr>
            <a:r>
              <a:rPr lang="en"/>
              <a:t>It’s impossible, after all, to manage something which is unknown.</a:t>
            </a:r>
          </a:p>
          <a:p>
            <a:pPr lvl="0" rtl="0">
              <a:spcBef>
                <a:spcPts val="0"/>
              </a:spcBef>
              <a:buNone/>
            </a:pPr>
            <a:r>
              <a:t/>
            </a:r>
            <a:endParaRPr/>
          </a:p>
        </p:txBody>
      </p:sp>
      <p:sp>
        <p:nvSpPr>
          <p:cNvPr id="109" name="Shape 1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Data can take many forms. It is so ubiquitous, it can often be overlooked. </a:t>
            </a:r>
          </a:p>
          <a:p>
            <a:pPr lvl="0" rtl="0">
              <a:spcBef>
                <a:spcPts val="0"/>
              </a:spcBef>
              <a:buNone/>
            </a:pPr>
            <a:r>
              <a:t/>
            </a:r>
            <a:endParaRPr/>
          </a:p>
          <a:p>
            <a:pPr lvl="0">
              <a:spcBef>
                <a:spcPts val="0"/>
              </a:spcBef>
              <a:buNone/>
            </a:pPr>
            <a:r>
              <a:rPr lang="en"/>
              <a:t>Forms include: text, sound, still and moving images, models, games, simulations</a:t>
            </a:r>
          </a:p>
        </p:txBody>
      </p:sp>
      <p:sp>
        <p:nvSpPr>
          <p:cNvPr id="115" name="Shape 1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Other forms include laboratory data, such as spectrographic data, genomic sequencing outputs and electron microscopy imagery.</a:t>
            </a:r>
          </a:p>
          <a:p>
            <a:pPr lvl="0" rtl="0">
              <a:spcBef>
                <a:spcPts val="0"/>
              </a:spcBef>
              <a:buNone/>
            </a:pPr>
            <a:r>
              <a:t/>
            </a:r>
            <a:endParaRPr/>
          </a:p>
        </p:txBody>
      </p:sp>
      <p:sp>
        <p:nvSpPr>
          <p:cNvPr id="124" name="Shape 1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Another sub-category is observational data, for instance remote sensing, geospatial and socioeconomic data</a:t>
            </a:r>
          </a:p>
        </p:txBody>
      </p:sp>
      <p:sp>
        <p:nvSpPr>
          <p:cNvPr id="130" name="Shape 1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And other types of digital data generated or compiled, by humans or machines.</a:t>
            </a:r>
          </a:p>
          <a:p>
            <a:pPr lvl="0" rtl="0">
              <a:spcBef>
                <a:spcPts val="0"/>
              </a:spcBef>
              <a:buNone/>
            </a:pPr>
            <a:r>
              <a:t/>
            </a:r>
            <a:endParaRPr/>
          </a:p>
          <a:p>
            <a:pPr lvl="0" rtl="0">
              <a:spcBef>
                <a:spcPts val="0"/>
              </a:spcBef>
              <a:buClr>
                <a:schemeClr val="dk1"/>
              </a:buClr>
              <a:buFont typeface="Arial"/>
              <a:buNone/>
            </a:pPr>
            <a:r>
              <a:rPr lang="en"/>
              <a:t>Not to mention data in physical form.</a:t>
            </a:r>
          </a:p>
          <a:p>
            <a:pPr lvl="0" rtl="0">
              <a:spcBef>
                <a:spcPts val="0"/>
              </a:spcBef>
              <a:buClr>
                <a:schemeClr val="dk1"/>
              </a:buClr>
              <a:buFont typeface="Arial"/>
              <a:buNone/>
            </a:pPr>
            <a:r>
              <a:t/>
            </a:r>
            <a:endParaRPr/>
          </a:p>
          <a:p>
            <a:pPr lvl="0" rtl="0">
              <a:spcBef>
                <a:spcPts val="0"/>
              </a:spcBef>
              <a:buNone/>
            </a:pPr>
            <a:r>
              <a:t/>
            </a:r>
            <a:endParaRPr/>
          </a:p>
        </p:txBody>
      </p:sp>
      <p:sp>
        <p:nvSpPr>
          <p:cNvPr id="137" name="Shape 1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ACTIVITY</a:t>
            </a:r>
          </a:p>
          <a:p>
            <a:pPr lvl="0" rtl="0">
              <a:spcBef>
                <a:spcPts val="0"/>
              </a:spcBef>
              <a:buNone/>
            </a:pPr>
            <a:r>
              <a:t/>
            </a:r>
            <a:endParaRPr sz="1400"/>
          </a:p>
          <a:p>
            <a:pPr lvl="0" rtl="0">
              <a:spcBef>
                <a:spcPts val="0"/>
              </a:spcBef>
              <a:buNone/>
            </a:pPr>
            <a:r>
              <a:rPr lang="en" sz="1400"/>
              <a:t>On as many sticky notes as you need, write down the kinds of data you will be managing in your research project.</a:t>
            </a:r>
          </a:p>
          <a:p>
            <a:pPr lvl="0" rtl="0">
              <a:spcBef>
                <a:spcPts val="0"/>
              </a:spcBef>
              <a:buNone/>
            </a:pPr>
            <a:r>
              <a:t/>
            </a:r>
            <a:endParaRPr sz="1400"/>
          </a:p>
          <a:p>
            <a:pPr lvl="0" rtl="0">
              <a:spcBef>
                <a:spcPts val="0"/>
              </a:spcBef>
              <a:buNone/>
            </a:pPr>
            <a:r>
              <a:rPr lang="en" sz="1400"/>
              <a:t>You might choose a project in the planning phase.</a:t>
            </a:r>
          </a:p>
          <a:p>
            <a:pPr lvl="0" rtl="0">
              <a:spcBef>
                <a:spcPts val="0"/>
              </a:spcBef>
              <a:buNone/>
            </a:pPr>
            <a:r>
              <a:rPr lang="en" sz="1400"/>
              <a:t>Or one you’re actively working on</a:t>
            </a:r>
          </a:p>
          <a:p>
            <a:pPr lvl="0" rtl="0">
              <a:spcBef>
                <a:spcPts val="0"/>
              </a:spcBef>
              <a:buNone/>
            </a:pPr>
            <a:r>
              <a:rPr lang="en" sz="1400"/>
              <a:t>Or just make one up!</a:t>
            </a:r>
          </a:p>
          <a:p>
            <a:pPr lvl="0" rtl="0">
              <a:spcBef>
                <a:spcPts val="0"/>
              </a:spcBef>
              <a:buNone/>
            </a:pPr>
            <a:r>
              <a:t/>
            </a:r>
            <a:endParaRPr sz="1400"/>
          </a:p>
          <a:p>
            <a:pPr lvl="0" rtl="0">
              <a:spcBef>
                <a:spcPts val="0"/>
              </a:spcBef>
              <a:buNone/>
            </a:pPr>
            <a:r>
              <a:rPr lang="en" sz="1400"/>
              <a:t>I’ll give you 5 minutes after which we’ll do a quick lap of the room to find out what you’ve written down.</a:t>
            </a:r>
          </a:p>
          <a:p>
            <a:pPr lvl="0" rtl="0">
              <a:spcBef>
                <a:spcPts val="0"/>
              </a:spcBef>
              <a:buNone/>
            </a:pPr>
            <a:r>
              <a:t/>
            </a:r>
            <a:endParaRPr sz="1400"/>
          </a:p>
          <a:p>
            <a:pPr lvl="0" rtl="0">
              <a:spcBef>
                <a:spcPts val="0"/>
              </a:spcBef>
              <a:buNone/>
            </a:pPr>
            <a:r>
              <a:rPr lang="en" sz="1400"/>
              <a:t>-</a:t>
            </a:r>
          </a:p>
          <a:p>
            <a:pPr lvl="0" rtl="0">
              <a:spcBef>
                <a:spcPts val="0"/>
              </a:spcBef>
              <a:buNone/>
            </a:pPr>
            <a:r>
              <a:t/>
            </a:r>
            <a:endParaRPr sz="1400"/>
          </a:p>
          <a:p>
            <a:pPr lvl="0">
              <a:spcBef>
                <a:spcPts val="0"/>
              </a:spcBef>
              <a:buNone/>
            </a:pPr>
            <a:r>
              <a:rPr lang="en" sz="1400"/>
              <a:t>What you are beginning to create here is a data inventory - a critical resource in a world where data lives everywhere.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Now start to think about that data?</a:t>
            </a:r>
          </a:p>
          <a:p>
            <a:pPr lvl="0" rtl="0">
              <a:spcBef>
                <a:spcPts val="0"/>
              </a:spcBef>
              <a:buNone/>
            </a:pPr>
            <a:r>
              <a:t/>
            </a:r>
            <a:endParaRPr/>
          </a:p>
          <a:p>
            <a:pPr lvl="0" rtl="0">
              <a:spcBef>
                <a:spcPts val="0"/>
              </a:spcBef>
              <a:buNone/>
            </a:pPr>
            <a:r>
              <a:rPr lang="en"/>
              <a:t>Who has a role to play in its creation, storage and publication?</a:t>
            </a:r>
          </a:p>
          <a:p>
            <a:pPr lvl="0" rtl="0">
              <a:spcBef>
                <a:spcPts val="0"/>
              </a:spcBef>
              <a:buNone/>
            </a:pPr>
            <a:r>
              <a:t/>
            </a:r>
            <a:endParaRPr/>
          </a:p>
          <a:p>
            <a:pPr lvl="0" rtl="0">
              <a:spcBef>
                <a:spcPts val="0"/>
              </a:spcBef>
              <a:buNone/>
            </a:pPr>
            <a:r>
              <a:rPr lang="en"/>
              <a:t>Data brings with it many roles and responsibilities.</a:t>
            </a:r>
          </a:p>
          <a:p>
            <a:pPr lvl="0" rtl="0">
              <a:spcBef>
                <a:spcPts val="0"/>
              </a:spcBef>
              <a:buNone/>
            </a:pPr>
            <a:r>
              <a:t/>
            </a:r>
            <a:endParaRPr/>
          </a:p>
          <a:p>
            <a:pPr lvl="0">
              <a:spcBef>
                <a:spcPts val="0"/>
              </a:spcBef>
              <a:buNone/>
            </a:pPr>
            <a:r>
              <a:rPr lang="en"/>
              <a:t>And a role without an owner implies a job that won’t get done!</a:t>
            </a:r>
          </a:p>
        </p:txBody>
      </p:sp>
      <p:sp>
        <p:nvSpPr>
          <p:cNvPr id="156" name="Shape 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solidFill>
                  <a:schemeClr val="dk1"/>
                </a:solidFill>
              </a:rPr>
              <a:t>One crucial matter to nail down early is who owns the data.</a:t>
            </a:r>
          </a:p>
          <a:p>
            <a:pPr lvl="0" rtl="0">
              <a:spcBef>
                <a:spcPts val="0"/>
              </a:spcBef>
              <a:buNone/>
            </a:pPr>
            <a:r>
              <a:t/>
            </a:r>
            <a:endParaRPr>
              <a:solidFill>
                <a:schemeClr val="dk1"/>
              </a:solidFill>
            </a:endParaRPr>
          </a:p>
          <a:p>
            <a:pPr lvl="0" rtl="0">
              <a:spcBef>
                <a:spcPts val="0"/>
              </a:spcBef>
              <a:buNone/>
            </a:pPr>
            <a:r>
              <a:rPr lang="en">
                <a:solidFill>
                  <a:schemeClr val="dk1"/>
                </a:solidFill>
              </a:rPr>
              <a:t>Because once amicable collaborations can sometimes fall apart...</a:t>
            </a:r>
          </a:p>
        </p:txBody>
      </p:sp>
      <p:sp>
        <p:nvSpPr>
          <p:cNvPr id="164" name="Shape 1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On a sticky note or two spend 5 minutes noting down all the people who have a role to play in managing your data.</a:t>
            </a:r>
          </a:p>
          <a:p>
            <a:pPr lvl="0" rtl="0">
              <a:spcBef>
                <a:spcPts val="0"/>
              </a:spcBef>
              <a:buNone/>
            </a:pPr>
            <a:r>
              <a:t/>
            </a:r>
            <a:endParaRPr sz="1400"/>
          </a:p>
          <a:p>
            <a:pPr lvl="0" rtl="0">
              <a:spcBef>
                <a:spcPts val="0"/>
              </a:spcBef>
              <a:buNone/>
            </a:pPr>
            <a:r>
              <a:rPr lang="en" sz="1400"/>
              <a:t>If you’re visually minded, you might like to draw a network diagram.</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 name="Shape 45"/>
        <p:cNvGrpSpPr/>
        <p:nvPr/>
      </p:nvGrpSpPr>
      <p:grpSpPr>
        <a:xfrm>
          <a:off x="0" y="0"/>
          <a:ext cx="0" cy="0"/>
          <a:chOff x="0" y="0"/>
          <a:chExt cx="0" cy="0"/>
        </a:xfrm>
      </p:grpSpPr>
      <p:sp>
        <p:nvSpPr>
          <p:cNvPr id="46" name="Shape 4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 name="Shape 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The last planning phase activity is costing your data management.</a:t>
            </a:r>
          </a:p>
          <a:p>
            <a:pPr lvl="0" rtl="0">
              <a:spcBef>
                <a:spcPts val="0"/>
              </a:spcBef>
              <a:buNone/>
            </a:pPr>
            <a:r>
              <a:t/>
            </a:r>
            <a:endParaRPr/>
          </a:p>
          <a:p>
            <a:pPr lvl="0" rtl="0">
              <a:spcBef>
                <a:spcPts val="0"/>
              </a:spcBef>
              <a:buNone/>
            </a:pPr>
            <a:r>
              <a:rPr lang="en"/>
              <a:t>The benefit of budgeting early on is that you can allow for data management costs in your grant application.</a:t>
            </a:r>
          </a:p>
          <a:p>
            <a:pPr lvl="0" rtl="0">
              <a:spcBef>
                <a:spcPts val="0"/>
              </a:spcBef>
              <a:buNone/>
            </a:pPr>
            <a:r>
              <a:t/>
            </a:r>
            <a:endParaRPr/>
          </a:p>
          <a:p>
            <a:pPr lvl="0">
              <a:spcBef>
                <a:spcPts val="0"/>
              </a:spcBef>
              <a:buNone/>
            </a:pPr>
            <a:r>
              <a:rPr lang="en"/>
              <a:t>As well saving you from a budget crisis, it has the benefit of underscoring your commitment to data management to the funding body.</a:t>
            </a:r>
          </a:p>
        </p:txBody>
      </p:sp>
      <p:sp>
        <p:nvSpPr>
          <p:cNvPr id="177" name="Shape 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To re-cap, the research planning stage is a great time to:</a:t>
            </a:r>
          </a:p>
          <a:p>
            <a:pPr lvl="0" rtl="0">
              <a:spcBef>
                <a:spcPts val="0"/>
              </a:spcBef>
              <a:buNone/>
            </a:pPr>
            <a:r>
              <a:t/>
            </a:r>
            <a:endParaRPr/>
          </a:p>
          <a:p>
            <a:pPr indent="-228600" lvl="0" marL="457200" rtl="0">
              <a:spcBef>
                <a:spcPts val="0"/>
              </a:spcBef>
              <a:buChar char="●"/>
            </a:pPr>
            <a:r>
              <a:rPr lang="en"/>
              <a:t>Get to know your data.</a:t>
            </a:r>
          </a:p>
          <a:p>
            <a:pPr indent="-228600" lvl="0" marL="457200" rtl="0">
              <a:spcBef>
                <a:spcPts val="0"/>
              </a:spcBef>
              <a:buChar char="●"/>
            </a:pPr>
            <a:r>
              <a:rPr lang="en"/>
              <a:t>Define roles and responsibilities and get clear on ownership of the data.</a:t>
            </a:r>
          </a:p>
          <a:p>
            <a:pPr indent="-228600" lvl="0" marL="457200" rtl="0">
              <a:spcBef>
                <a:spcPts val="0"/>
              </a:spcBef>
              <a:buChar char="●"/>
            </a:pPr>
            <a:r>
              <a:rPr lang="en"/>
              <a:t>Estimate the costs of data management.</a:t>
            </a:r>
          </a:p>
          <a:p>
            <a:pPr lvl="0" rtl="0">
              <a:spcBef>
                <a:spcPts val="0"/>
              </a:spcBef>
              <a:buNone/>
            </a:pPr>
            <a:r>
              <a:t/>
            </a:r>
            <a:endParaRPr/>
          </a:p>
          <a:p>
            <a:pPr lvl="0">
              <a:spcBef>
                <a:spcPts val="0"/>
              </a:spcBef>
              <a:buNone/>
            </a:pPr>
            <a:r>
              <a:rPr lang="en"/>
              <a:t>For each of these you can get help from...</a:t>
            </a:r>
          </a:p>
        </p:txBody>
      </p:sp>
      <p:sp>
        <p:nvSpPr>
          <p:cNvPr id="185" name="Shape 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t/>
            </a:r>
            <a:endParaRPr/>
          </a:p>
        </p:txBody>
      </p:sp>
      <p:sp>
        <p:nvSpPr>
          <p:cNvPr id="201" name="Shape 2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marR="0" rtl="0" algn="l">
              <a:lnSpc>
                <a:spcPct val="100000"/>
              </a:lnSpc>
              <a:spcBef>
                <a:spcPts val="0"/>
              </a:spcBef>
              <a:spcAft>
                <a:spcPts val="0"/>
              </a:spcAft>
              <a:buNone/>
            </a:pPr>
            <a:r>
              <a:rPr lang="en"/>
              <a:t>The first thing you’ll want to think about is how you’re going to collect your data.</a:t>
            </a:r>
          </a:p>
          <a:p>
            <a:pPr lvl="0" marR="0" rtl="0" algn="l">
              <a:lnSpc>
                <a:spcPct val="100000"/>
              </a:lnSpc>
              <a:spcBef>
                <a:spcPts val="0"/>
              </a:spcBef>
              <a:spcAft>
                <a:spcPts val="0"/>
              </a:spcAft>
              <a:buNone/>
            </a:pPr>
            <a:r>
              <a:t/>
            </a:r>
            <a:endParaRPr/>
          </a:p>
          <a:p>
            <a:pPr lvl="0" marR="0" rtl="0" algn="l">
              <a:lnSpc>
                <a:spcPct val="100000"/>
              </a:lnSpc>
              <a:spcBef>
                <a:spcPts val="0"/>
              </a:spcBef>
              <a:spcAft>
                <a:spcPts val="0"/>
              </a:spcAft>
              <a:buNone/>
            </a:pPr>
            <a:r>
              <a:rPr lang="en"/>
              <a:t>Here are a number of pertinent questions you can ask yourself…</a:t>
            </a:r>
          </a:p>
          <a:p>
            <a:pPr lvl="0" marR="0" rtl="0" algn="l">
              <a:lnSpc>
                <a:spcPct val="100000"/>
              </a:lnSpc>
              <a:spcBef>
                <a:spcPts val="0"/>
              </a:spcBef>
              <a:spcAft>
                <a:spcPts val="0"/>
              </a:spcAft>
              <a:buNone/>
            </a:pPr>
            <a:r>
              <a:t/>
            </a:r>
            <a:endParaRPr/>
          </a:p>
          <a:p>
            <a:pPr lvl="0" marR="0" rtl="0" algn="l">
              <a:lnSpc>
                <a:spcPct val="100000"/>
              </a:lnSpc>
              <a:spcBef>
                <a:spcPts val="0"/>
              </a:spcBef>
              <a:spcAft>
                <a:spcPts val="0"/>
              </a:spcAft>
              <a:buNone/>
            </a:pPr>
            <a:r>
              <a:t/>
            </a:r>
            <a:endParaRPr/>
          </a:p>
          <a:p>
            <a:pPr lvl="0" marR="0" rtl="0" algn="l">
              <a:lnSpc>
                <a:spcPct val="100000"/>
              </a:lnSpc>
              <a:spcBef>
                <a:spcPts val="0"/>
              </a:spcBef>
              <a:spcAft>
                <a:spcPts val="0"/>
              </a:spcAft>
              <a:buNone/>
            </a:pPr>
            <a:r>
              <a:t/>
            </a:r>
            <a:endParaRPr/>
          </a:p>
        </p:txBody>
      </p:sp>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3" name="Shape 2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The last question - Do I even need to collect my own data? - is becoming ever more pertinent.</a:t>
            </a:r>
          </a:p>
          <a:p>
            <a:pPr lvl="0" rtl="0">
              <a:spcBef>
                <a:spcPts val="0"/>
              </a:spcBef>
              <a:buNone/>
            </a:pPr>
            <a:r>
              <a:t/>
            </a:r>
            <a:endParaRPr sz="1400"/>
          </a:p>
          <a:p>
            <a:pPr lvl="0" rtl="0">
              <a:spcBef>
                <a:spcPts val="0"/>
              </a:spcBef>
              <a:buNone/>
            </a:pPr>
            <a:r>
              <a:rPr lang="en" sz="1400"/>
              <a:t>An example from the world of “Big Data”. While conventional wisdom suggests that if you want to know the arrival time of an aircraft, you should ask the pilot, research has shown that pilots are not the best predictors of aircraft arrival time. By combining other data sources (such as weather conditions) they are able to use algorithms to produce more accurate predictions. </a:t>
            </a:r>
          </a:p>
          <a:p>
            <a:pPr lvl="0" rtl="0">
              <a:spcBef>
                <a:spcPts val="0"/>
              </a:spcBef>
              <a:buNone/>
            </a:pPr>
            <a:r>
              <a:t/>
            </a:r>
            <a:endParaRPr sz="1400"/>
          </a:p>
          <a:p>
            <a:pPr lvl="0">
              <a:spcBef>
                <a:spcPts val="0"/>
              </a:spcBef>
              <a:buNone/>
            </a:pPr>
            <a:r>
              <a:rPr lang="en" sz="1400"/>
              <a:t>Similarly. At the outset of a research project, it’s worth asking the question whether you can obtain the data you need without having to ask your subjects. Can you use datasets already in existence? Can you mine Twitter and Facebook? Would this give you a bigger sample than if you were to survey a group directly?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solidFill>
                  <a:schemeClr val="dk1"/>
                </a:solidFill>
              </a:rPr>
              <a:t>Once you’ve firmed on your approach to data collection, the next question becomes where to store your data.</a:t>
            </a:r>
          </a:p>
          <a:p>
            <a:pPr lvl="0" rtl="0">
              <a:spcBef>
                <a:spcPts val="0"/>
              </a:spcBef>
              <a:buNone/>
            </a:pPr>
            <a:r>
              <a:t/>
            </a:r>
            <a:endParaRPr sz="1400">
              <a:solidFill>
                <a:schemeClr val="dk1"/>
              </a:solidFill>
            </a:endParaRPr>
          </a:p>
          <a:p>
            <a:pPr lvl="0" rtl="0">
              <a:spcBef>
                <a:spcPts val="0"/>
              </a:spcBef>
              <a:buNone/>
            </a:pPr>
            <a:r>
              <a:rPr lang="en" sz="1400">
                <a:solidFill>
                  <a:schemeClr val="dk1"/>
                </a:solidFill>
              </a:rPr>
              <a:t>There are three common options:</a:t>
            </a:r>
          </a:p>
          <a:p>
            <a:pPr lvl="0" rtl="0">
              <a:spcBef>
                <a:spcPts val="0"/>
              </a:spcBef>
              <a:buNone/>
            </a:pPr>
            <a:r>
              <a:t/>
            </a:r>
            <a:endParaRPr sz="1400">
              <a:solidFill>
                <a:schemeClr val="dk1"/>
              </a:solidFill>
            </a:endParaRPr>
          </a:p>
          <a:p>
            <a:pPr lvl="0" rtl="0">
              <a:spcBef>
                <a:spcPts val="0"/>
              </a:spcBef>
              <a:buNone/>
            </a:pPr>
            <a:r>
              <a:rPr lang="en" sz="1400">
                <a:solidFill>
                  <a:schemeClr val="dk1"/>
                </a:solidFill>
              </a:rPr>
              <a:t>Local storage - such as a hard drive or USB key</a:t>
            </a:r>
          </a:p>
          <a:p>
            <a:pPr lvl="0" rtl="0">
              <a:spcBef>
                <a:spcPts val="0"/>
              </a:spcBef>
              <a:buNone/>
            </a:pPr>
            <a:r>
              <a:rPr lang="en" sz="1400">
                <a:solidFill>
                  <a:schemeClr val="dk1"/>
                </a:solidFill>
              </a:rPr>
              <a:t>A network drive or share - as often provided by Universities</a:t>
            </a:r>
          </a:p>
          <a:p>
            <a:pPr lvl="0" rtl="0">
              <a:spcBef>
                <a:spcPts val="0"/>
              </a:spcBef>
              <a:buNone/>
            </a:pPr>
            <a:r>
              <a:rPr lang="en" sz="1400">
                <a:solidFill>
                  <a:schemeClr val="dk1"/>
                </a:solidFill>
              </a:rPr>
              <a:t>The Cloud - which is everything else, including but not limited to Dropbox, OneDrive, Google Drive, etc.</a:t>
            </a:r>
          </a:p>
          <a:p>
            <a:pPr lvl="0" rtl="0">
              <a:spcBef>
                <a:spcPts val="0"/>
              </a:spcBef>
              <a:buNone/>
            </a:pPr>
            <a:r>
              <a:t/>
            </a:r>
            <a:endParaRPr/>
          </a:p>
          <a:p>
            <a:pPr lvl="0" rtl="0">
              <a:spcBef>
                <a:spcPts val="0"/>
              </a:spcBef>
              <a:buNone/>
            </a:pPr>
            <a:r>
              <a:rPr lang="en" sz="1400">
                <a:solidFill>
                  <a:schemeClr val="dk1"/>
                </a:solidFill>
              </a:rPr>
              <a:t>Let’s take a look at the pros and cons of each.</a:t>
            </a:r>
          </a:p>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8" name="Shape 2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In terms of durability USB keys, portable hard drives and desktop hard drives rate poorly. They are prone to physical damage (such as being dropped), failure and theft.</a:t>
            </a:r>
          </a:p>
          <a:p>
            <a:pPr lvl="0" rtl="0">
              <a:spcBef>
                <a:spcPts val="0"/>
              </a:spcBef>
              <a:buNone/>
            </a:pPr>
            <a:r>
              <a:t/>
            </a:r>
            <a:endParaRPr sz="1400"/>
          </a:p>
          <a:p>
            <a:pPr lvl="0" rtl="0">
              <a:spcBef>
                <a:spcPts val="0"/>
              </a:spcBef>
              <a:buNone/>
            </a:pPr>
            <a:r>
              <a:rPr lang="en" sz="1400"/>
              <a:t>There is no redundancy in these forms of storage. If using these forms of storage, YOU need to make up for that lack of redundancy by making frequent backups.</a:t>
            </a:r>
          </a:p>
          <a:p>
            <a:pPr lvl="0" rtl="0">
              <a:spcBef>
                <a:spcPts val="0"/>
              </a:spcBef>
              <a:buNone/>
            </a:pPr>
            <a:r>
              <a:t/>
            </a:r>
            <a:endParaRPr sz="1400"/>
          </a:p>
          <a:p>
            <a:pPr lvl="0" rtl="0">
              <a:spcBef>
                <a:spcPts val="0"/>
              </a:spcBef>
              <a:buNone/>
            </a:pPr>
            <a:r>
              <a:rPr lang="en" sz="1400"/>
              <a:t>Network drives and the Cloud fare much better in terms of durability because in most cases data is stored on higher grade equipment that has built in redundancy.</a:t>
            </a:r>
          </a:p>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Another crucial factor determining where you store your data is collaboration.</a:t>
            </a:r>
          </a:p>
          <a:p>
            <a:pPr lvl="0" rtl="0">
              <a:spcBef>
                <a:spcPts val="0"/>
              </a:spcBef>
              <a:buNone/>
            </a:pPr>
            <a:r>
              <a:t/>
            </a:r>
            <a:endParaRPr/>
          </a:p>
          <a:p>
            <a:pPr lvl="0" rtl="0">
              <a:spcBef>
                <a:spcPts val="0"/>
              </a:spcBef>
              <a:buNone/>
            </a:pPr>
            <a:r>
              <a:rPr lang="en"/>
              <a:t>The trend is that research is becoming ever more collaborative...</a:t>
            </a:r>
          </a:p>
        </p:txBody>
      </p:sp>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8" name="Shape 2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Using hard drives and USB keys means your collaboration requires:</a:t>
            </a:r>
          </a:p>
          <a:p>
            <a:pPr indent="-228600" lvl="0" marL="457200" rtl="0">
              <a:spcBef>
                <a:spcPts val="0"/>
              </a:spcBef>
            </a:pPr>
            <a:r>
              <a:rPr lang="en" sz="1400"/>
              <a:t>passing around USB keys, which may work OK locally.</a:t>
            </a:r>
          </a:p>
          <a:p>
            <a:pPr indent="-228600" lvl="0" marL="457200" rtl="0">
              <a:spcBef>
                <a:spcPts val="0"/>
              </a:spcBef>
            </a:pPr>
            <a:r>
              <a:rPr lang="en" sz="1400"/>
              <a:t>emailing attachments around.</a:t>
            </a:r>
          </a:p>
          <a:p>
            <a:pPr lvl="0" rtl="0">
              <a:spcBef>
                <a:spcPts val="0"/>
              </a:spcBef>
              <a:buNone/>
            </a:pPr>
            <a:r>
              <a:t/>
            </a:r>
            <a:endParaRPr sz="1400"/>
          </a:p>
          <a:p>
            <a:pPr lvl="0" rtl="0">
              <a:spcBef>
                <a:spcPts val="0"/>
              </a:spcBef>
              <a:buNone/>
            </a:pPr>
            <a:r>
              <a:rPr lang="en" sz="1400"/>
              <a:t>These practices make it hard to maintain a “source of truth” - a single copy of the data that all collaborators can access on demand.</a:t>
            </a:r>
          </a:p>
          <a:p>
            <a:pPr lvl="0" rtl="0">
              <a:spcBef>
                <a:spcPts val="0"/>
              </a:spcBef>
              <a:buNone/>
            </a:pPr>
            <a:r>
              <a:t/>
            </a:r>
            <a:endParaRPr sz="1400"/>
          </a:p>
          <a:p>
            <a:pPr lvl="0" rtl="0">
              <a:spcBef>
                <a:spcPts val="0"/>
              </a:spcBef>
              <a:buNone/>
            </a:pPr>
            <a:r>
              <a:rPr lang="en" sz="1400"/>
              <a:t>Network drives are better, but they may not be suited to external collaborators, since access may only be for members of the University.</a:t>
            </a:r>
          </a:p>
          <a:p>
            <a:pPr lvl="0" rtl="0">
              <a:spcBef>
                <a:spcPts val="0"/>
              </a:spcBef>
              <a:buNone/>
            </a:pPr>
            <a:r>
              <a:t/>
            </a:r>
            <a:endParaRPr sz="1400"/>
          </a:p>
          <a:p>
            <a:pPr lvl="0" rtl="0">
              <a:spcBef>
                <a:spcPts val="0"/>
              </a:spcBef>
              <a:buNone/>
            </a:pPr>
            <a:r>
              <a:rPr lang="en" sz="1400"/>
              <a:t>Cloud solutions often simplify sharing.</a:t>
            </a: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Let’s start by asking the question, “what is data management”?</a:t>
            </a:r>
          </a:p>
          <a:p>
            <a:pPr lvl="0" rtl="0">
              <a:spcBef>
                <a:spcPts val="0"/>
              </a:spcBef>
              <a:buNone/>
            </a:pPr>
            <a:r>
              <a:t/>
            </a:r>
            <a:endParaRPr/>
          </a:p>
          <a:p>
            <a:pPr lvl="0" rtl="0">
              <a:spcBef>
                <a:spcPts val="0"/>
              </a:spcBef>
              <a:buNone/>
            </a:pPr>
            <a:r>
              <a:rPr lang="en"/>
              <a:t>In many respects data management is nothing new. </a:t>
            </a:r>
          </a:p>
          <a:p>
            <a:pPr lvl="0" rtl="0">
              <a:spcBef>
                <a:spcPts val="0"/>
              </a:spcBef>
              <a:buNone/>
            </a:pPr>
            <a:r>
              <a:t/>
            </a:r>
            <a:endParaRPr/>
          </a:p>
          <a:p>
            <a:pPr lvl="0" rtl="0">
              <a:spcBef>
                <a:spcPts val="0"/>
              </a:spcBef>
              <a:buNone/>
            </a:pPr>
            <a:r>
              <a:rPr lang="en"/>
              <a:t>The detailed notebooks of Edison and the meticulously kept logs of journeys by ship are fine examples.</a:t>
            </a:r>
          </a:p>
          <a:p>
            <a:pPr lvl="0" rtl="0">
              <a:spcBef>
                <a:spcPts val="0"/>
              </a:spcBef>
              <a:buNone/>
            </a:pPr>
            <a:r>
              <a:t/>
            </a:r>
            <a:endParaRPr/>
          </a:p>
          <a:p>
            <a:pPr lvl="0">
              <a:spcBef>
                <a:spcPts val="0"/>
              </a:spcBef>
              <a:buNone/>
            </a:pPr>
            <a:r>
              <a:t/>
            </a:r>
            <a:endParaRPr/>
          </a:p>
        </p:txBody>
      </p:sp>
      <p:sp>
        <p:nvSpPr>
          <p:cNvPr id="54" name="Shape 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0" name="Shape 2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Another consideration is security, particularly in the case of storing confidential data.</a:t>
            </a:r>
          </a:p>
          <a:p>
            <a:pPr lvl="0" rtl="0">
              <a:spcBef>
                <a:spcPts val="0"/>
              </a:spcBef>
              <a:buNone/>
            </a:pPr>
            <a:r>
              <a:t/>
            </a:r>
            <a:endParaRPr sz="1400"/>
          </a:p>
          <a:p>
            <a:pPr lvl="0" rtl="0">
              <a:spcBef>
                <a:spcPts val="0"/>
              </a:spcBef>
              <a:buNone/>
            </a:pPr>
            <a:r>
              <a:rPr lang="en" sz="1400"/>
              <a:t>Laptops, portable hard drives and USB keys typically provide poor security. They are vulnerable to theft and they can easily be left behind in places like airport lounges. </a:t>
            </a:r>
          </a:p>
          <a:p>
            <a:pPr lvl="0" rtl="0">
              <a:spcBef>
                <a:spcPts val="0"/>
              </a:spcBef>
              <a:buNone/>
            </a:pPr>
            <a:r>
              <a:rPr lang="en" sz="1400"/>
              <a:t>Simple steps, such as encrypting the data on these devices and password locking when not in use, can render the data incomprehensible to a thief.</a:t>
            </a:r>
          </a:p>
          <a:p>
            <a:pPr lvl="0" rtl="0">
              <a:spcBef>
                <a:spcPts val="0"/>
              </a:spcBef>
              <a:buNone/>
            </a:pPr>
            <a:r>
              <a:t/>
            </a:r>
            <a:endParaRPr sz="1400"/>
          </a:p>
          <a:p>
            <a:pPr lvl="0" rtl="0">
              <a:spcBef>
                <a:spcPts val="0"/>
              </a:spcBef>
              <a:buNone/>
            </a:pPr>
            <a:r>
              <a:rPr lang="en" sz="1400"/>
              <a:t>(Of course if you forget the decryption password, your data becomes useless to you as well).</a:t>
            </a:r>
          </a:p>
          <a:p>
            <a:pPr lvl="0" rtl="0">
              <a:spcBef>
                <a:spcPts val="0"/>
              </a:spcBef>
              <a:buNone/>
            </a:pPr>
            <a:r>
              <a:t/>
            </a:r>
            <a:endParaRPr sz="1400"/>
          </a:p>
          <a:p>
            <a:pPr lvl="0" rtl="0">
              <a:spcBef>
                <a:spcPts val="0"/>
              </a:spcBef>
              <a:buNone/>
            </a:pPr>
            <a:r>
              <a:rPr lang="en" sz="1400"/>
              <a:t>Network drives and Cloud options provide much better physical security, since your data resides in a data centre with highly restricted access.</a:t>
            </a:r>
          </a:p>
          <a:p>
            <a:pPr lvl="0" rtl="0">
              <a:spcBef>
                <a:spcPts val="0"/>
              </a:spcBef>
              <a:buNone/>
            </a:pPr>
            <a:r>
              <a:t/>
            </a:r>
            <a:endParaRPr sz="1400"/>
          </a:p>
          <a:p>
            <a:pPr lvl="0" rtl="0">
              <a:spcBef>
                <a:spcPts val="0"/>
              </a:spcBef>
              <a:buNone/>
            </a:pPr>
            <a:r>
              <a:rPr lang="en" sz="1400"/>
              <a:t>However, when selecting Cloud options, particularly when storing confidential data, you should consider:</a:t>
            </a:r>
          </a:p>
          <a:p>
            <a:pPr indent="-228600" lvl="0" marL="457200" rtl="0">
              <a:spcBef>
                <a:spcPts val="0"/>
              </a:spcBef>
            </a:pPr>
            <a:r>
              <a:rPr lang="en" sz="1400"/>
              <a:t>the terms and conditions of your Cloud storage provider. Do they claim any ownership over it?</a:t>
            </a:r>
          </a:p>
          <a:p>
            <a:pPr indent="-228600" lvl="0" marL="457200" rtl="0">
              <a:spcBef>
                <a:spcPts val="0"/>
              </a:spcBef>
            </a:pPr>
            <a:r>
              <a:rPr lang="en" sz="1400"/>
              <a:t>the jurisdiction where your data will be stored.</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2" name="Shape 2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The last point, the question of jurisdiction, may be particularly significant if you’re planning to store sensitive information.</a:t>
            </a:r>
          </a:p>
          <a:p>
            <a:pPr lvl="0" rtl="0">
              <a:spcBef>
                <a:spcPts val="0"/>
              </a:spcBef>
              <a:buNone/>
            </a:pPr>
            <a:r>
              <a:t/>
            </a:r>
            <a:endParaRPr sz="1400"/>
          </a:p>
          <a:p>
            <a:pPr lvl="0" rtl="0">
              <a:spcBef>
                <a:spcPts val="0"/>
              </a:spcBef>
              <a:buNone/>
            </a:pPr>
            <a:r>
              <a:rPr lang="en" sz="1400"/>
              <a:t>There is a case currently playing out between the U.S. Government and Microsoft that illustrates the potential concerns…</a:t>
            </a:r>
          </a:p>
          <a:p>
            <a:pPr lvl="0" rtl="0">
              <a:spcBef>
                <a:spcPts val="0"/>
              </a:spcBef>
              <a:buNone/>
            </a:pPr>
            <a:r>
              <a:t/>
            </a:r>
            <a:endParaRPr sz="1400"/>
          </a:p>
          <a:p>
            <a:pPr lvl="0" rtl="0">
              <a:spcBef>
                <a:spcPts val="0"/>
              </a:spcBef>
              <a:buNone/>
            </a:pPr>
            <a:r>
              <a:rPr lang="en" sz="1400"/>
              <a:t>-</a:t>
            </a:r>
          </a:p>
          <a:p>
            <a:pPr lvl="0" rtl="0">
              <a:spcBef>
                <a:spcPts val="0"/>
              </a:spcBef>
              <a:buNone/>
            </a:pPr>
            <a:r>
              <a:t/>
            </a:r>
            <a:endParaRPr sz="1400"/>
          </a:p>
          <a:p>
            <a:pPr lvl="0">
              <a:spcBef>
                <a:spcPts val="0"/>
              </a:spcBef>
              <a:buNone/>
            </a:pPr>
            <a:r>
              <a:rPr lang="en" sz="1400"/>
              <a:t>The point is raised not to create panic. But rather to illustrate that amid the convenience that Cloud storage services bring there are some considerations that affect research data.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9" name="Shape 2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Before we leave consideration of storage options, it’s worth considering retention requirements.</a:t>
            </a:r>
          </a:p>
          <a:p>
            <a:pPr lvl="0" rtl="0">
              <a:spcBef>
                <a:spcPts val="0"/>
              </a:spcBef>
              <a:buNone/>
            </a:pPr>
            <a:r>
              <a:t/>
            </a:r>
            <a:endParaRPr sz="1400"/>
          </a:p>
          <a:p>
            <a:pPr lvl="0" rtl="0">
              <a:spcBef>
                <a:spcPts val="0"/>
              </a:spcBef>
              <a:buNone/>
            </a:pPr>
            <a:r>
              <a:rPr lang="en" sz="1400"/>
              <a:t>The Australian Code for the Responsible Conduct of Research notes: “In general, the minimum recommended period for retention of research data is 5 years from the date of publication.”</a:t>
            </a:r>
          </a:p>
          <a:p>
            <a:pPr lvl="0" rtl="0">
              <a:spcBef>
                <a:spcPts val="0"/>
              </a:spcBef>
              <a:buNone/>
            </a:pPr>
            <a:r>
              <a:t/>
            </a:r>
            <a:endParaRPr sz="1400"/>
          </a:p>
          <a:p>
            <a:pPr lvl="0" rtl="0">
              <a:spcBef>
                <a:spcPts val="0"/>
              </a:spcBef>
              <a:buNone/>
            </a:pPr>
            <a:r>
              <a:rPr lang="en" sz="1400"/>
              <a:t>Computers get upgraded. Hard drives fail. USB keys get mislaid. </a:t>
            </a:r>
          </a:p>
          <a:p>
            <a:pPr lvl="0" rtl="0">
              <a:spcBef>
                <a:spcPts val="0"/>
              </a:spcBef>
              <a:buNone/>
            </a:pPr>
            <a:r>
              <a:t/>
            </a:r>
            <a:endParaRPr sz="1400"/>
          </a:p>
          <a:p>
            <a:pPr lvl="0" rtl="0">
              <a:spcBef>
                <a:spcPts val="0"/>
              </a:spcBef>
              <a:buNone/>
            </a:pPr>
            <a:r>
              <a:rPr lang="en" sz="1400"/>
              <a:t>If using these media, you need to consider how to migrate your data, with every “tech refresh” that you do to ensure you meet the retention requirements.</a:t>
            </a:r>
          </a:p>
          <a:p>
            <a:pPr lvl="0" rtl="0">
              <a:spcBef>
                <a:spcPts val="0"/>
              </a:spcBef>
              <a:buNone/>
            </a:pPr>
            <a:r>
              <a:t/>
            </a:r>
            <a:endParaRPr sz="1400"/>
          </a:p>
          <a:p>
            <a:pPr lvl="0" rtl="0">
              <a:spcBef>
                <a:spcPts val="0"/>
              </a:spcBef>
              <a:buNone/>
            </a:pPr>
            <a:r>
              <a:rPr lang="en" sz="1400"/>
              <a:t>If using a network drive or cloud storage, these tech refreshes will be done for you.</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So to recap. Some key questions when choosing where to store your data are...</a:t>
            </a:r>
          </a:p>
        </p:txBody>
      </p:sp>
      <p:sp>
        <p:nvSpPr>
          <p:cNvPr id="291" name="Shape 2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5" name="Shape 3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ACTIVITY</a:t>
            </a:r>
          </a:p>
          <a:p>
            <a:pPr lvl="0" rtl="0">
              <a:spcBef>
                <a:spcPts val="0"/>
              </a:spcBef>
              <a:buClr>
                <a:schemeClr val="dk1"/>
              </a:buClr>
              <a:buSzPct val="78571"/>
              <a:buFont typeface="Arial"/>
              <a:buNone/>
            </a:pPr>
            <a:r>
              <a:rPr lang="en" sz="1400">
                <a:solidFill>
                  <a:schemeClr val="dk1"/>
                </a:solidFill>
              </a:rPr>
              <a:t>For each dataset you noted in Activity 1, write down how much storage you think it’ll need over the life of the project.</a:t>
            </a:r>
          </a:p>
          <a:p>
            <a:pPr lvl="0" rtl="0">
              <a:spcBef>
                <a:spcPts val="0"/>
              </a:spcBef>
              <a:buClr>
                <a:schemeClr val="dk1"/>
              </a:buClr>
              <a:buSzPct val="78571"/>
              <a:buFont typeface="Arial"/>
              <a:buNone/>
            </a:pPr>
            <a:r>
              <a:t/>
            </a:r>
            <a:endParaRPr sz="1400">
              <a:solidFill>
                <a:schemeClr val="dk1"/>
              </a:solidFill>
            </a:endParaRPr>
          </a:p>
          <a:p>
            <a:pPr lvl="0" rtl="0">
              <a:spcBef>
                <a:spcPts val="0"/>
              </a:spcBef>
              <a:buClr>
                <a:schemeClr val="dk1"/>
              </a:buClr>
              <a:buSzPct val="78571"/>
              <a:buFont typeface="Arial"/>
              <a:buNone/>
            </a:pPr>
            <a:r>
              <a:rPr lang="en" sz="1400">
                <a:solidFill>
                  <a:schemeClr val="dk1"/>
                </a:solidFill>
              </a:rPr>
              <a:t>Also note down where that data lives.</a:t>
            </a:r>
          </a:p>
          <a:p>
            <a:pPr lvl="0" rtl="0">
              <a:spcBef>
                <a:spcPts val="0"/>
              </a:spcBef>
              <a:buClr>
                <a:schemeClr val="dk1"/>
              </a:buClr>
              <a:buSzPct val="78571"/>
              <a:buFont typeface="Arial"/>
              <a:buNone/>
            </a:pPr>
            <a:r>
              <a:t/>
            </a:r>
            <a:endParaRPr sz="1400">
              <a:solidFill>
                <a:schemeClr val="dk1"/>
              </a:solidFill>
            </a:endParaRPr>
          </a:p>
          <a:p>
            <a:pPr lvl="0" rtl="0">
              <a:spcBef>
                <a:spcPts val="0"/>
              </a:spcBef>
              <a:buClr>
                <a:schemeClr val="dk1"/>
              </a:buClr>
              <a:buSzPct val="78571"/>
              <a:buFont typeface="Arial"/>
              <a:buNone/>
            </a:pPr>
            <a:r>
              <a:rPr lang="en" sz="1400">
                <a:solidFill>
                  <a:schemeClr val="dk1"/>
                </a:solidFill>
              </a:rPr>
              <a:t>I’ll put up a slide that might help, if you’re having trouble estimating your storage.</a:t>
            </a:r>
          </a:p>
          <a:p>
            <a:pPr lvl="0" rtl="0">
              <a:spcBef>
                <a:spcPts val="0"/>
              </a:spcBef>
              <a:buClr>
                <a:schemeClr val="dk1"/>
              </a:buClr>
              <a:buSzPct val="78571"/>
              <a:buFont typeface="Arial"/>
              <a:buNone/>
            </a:pPr>
            <a:r>
              <a:t/>
            </a:r>
            <a:endParaRPr sz="1400">
              <a:solidFill>
                <a:schemeClr val="dk1"/>
              </a:solidFill>
            </a:endParaRPr>
          </a:p>
          <a:p>
            <a:pPr lvl="0" rtl="0">
              <a:spcBef>
                <a:spcPts val="0"/>
              </a:spcBef>
              <a:buClr>
                <a:schemeClr val="dk1"/>
              </a:buClr>
              <a:buSzPct val="78571"/>
              <a:buFont typeface="Arial"/>
              <a:buNone/>
            </a:pPr>
            <a:r>
              <a:t/>
            </a:r>
            <a:endParaRPr sz="1400">
              <a:solidFill>
                <a:schemeClr val="dk1"/>
              </a:solidFill>
            </a:endParaRPr>
          </a:p>
          <a:p>
            <a:pPr lvl="0" rtl="0">
              <a:spcBef>
                <a:spcPts val="0"/>
              </a:spcBef>
              <a:buClr>
                <a:schemeClr val="dk1"/>
              </a:buClr>
              <a:buSzPct val="78571"/>
              <a:buFont typeface="Arial"/>
              <a:buNone/>
            </a:pPr>
            <a:r>
              <a:t/>
            </a:r>
            <a:endParaRPr sz="1400">
              <a:solidFill>
                <a:srgbClr val="FF9900"/>
              </a:solidFill>
            </a:endParaRPr>
          </a:p>
          <a:p>
            <a:pPr lvl="0" rtl="0">
              <a:spcBef>
                <a:spcPts val="0"/>
              </a:spcBef>
              <a:buClr>
                <a:schemeClr val="dk1"/>
              </a:buClr>
              <a:buSzPct val="78571"/>
              <a:buFont typeface="Arial"/>
              <a:buNone/>
            </a:pPr>
            <a:r>
              <a:t/>
            </a:r>
            <a:endParaRPr sz="14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1" name="Shape 3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In case you’re having trouble estimating your storage, consider the following:</a:t>
            </a:r>
          </a:p>
          <a:p>
            <a:pPr lvl="0" rtl="0">
              <a:spcBef>
                <a:spcPts val="0"/>
              </a:spcBef>
              <a:buNone/>
            </a:pPr>
            <a:r>
              <a:t/>
            </a:r>
            <a:endParaRPr sz="1400"/>
          </a:p>
          <a:p>
            <a:pPr lvl="0" rtl="0">
              <a:spcBef>
                <a:spcPts val="0"/>
              </a:spcBef>
              <a:buNone/>
            </a:pPr>
            <a:r>
              <a:rPr lang="en" sz="1400">
                <a:solidFill>
                  <a:schemeClr val="dk1"/>
                </a:solidFill>
              </a:rPr>
              <a:t>1 terabyte will hold</a:t>
            </a:r>
          </a:p>
          <a:p>
            <a:pPr indent="-228600" lvl="0" marL="457200" rtl="0">
              <a:spcBef>
                <a:spcPts val="0"/>
              </a:spcBef>
              <a:buChar char="●"/>
            </a:pPr>
            <a:r>
              <a:rPr lang="en" sz="1400"/>
              <a:t>a massive number of Word documents, Excel files, etc. since these tend to be small.</a:t>
            </a:r>
          </a:p>
          <a:p>
            <a:pPr indent="-228600" lvl="0" marL="457200" rtl="0">
              <a:spcBef>
                <a:spcPts val="0"/>
              </a:spcBef>
              <a:buChar char="●"/>
            </a:pPr>
            <a:r>
              <a:rPr lang="en" sz="1400"/>
              <a:t>approximately 500,000 photos taken with a smartphone camera or about 160,000 images taken with a 20 megapixel DSLR camera.</a:t>
            </a:r>
          </a:p>
          <a:p>
            <a:pPr indent="-228600" lvl="0" marL="457200" rtl="0">
              <a:spcBef>
                <a:spcPts val="0"/>
              </a:spcBef>
              <a:buChar char="●"/>
            </a:pPr>
            <a:r>
              <a:rPr lang="en" sz="1400"/>
              <a:t>about 1300 audio CD's worth of uncompressed, stereo audio.</a:t>
            </a:r>
          </a:p>
          <a:p>
            <a:pPr indent="-228600" lvl="0" marL="457200" rtl="0">
              <a:spcBef>
                <a:spcPts val="0"/>
              </a:spcBef>
              <a:buChar char="●"/>
            </a:pPr>
            <a:r>
              <a:rPr lang="en" sz="1400"/>
              <a:t>about 166 hours of high quality video.</a:t>
            </a:r>
          </a:p>
          <a:p>
            <a:pPr lvl="0" rtl="0">
              <a:spcBef>
                <a:spcPts val="0"/>
              </a:spcBef>
              <a:buNone/>
            </a:pPr>
            <a:r>
              <a:t/>
            </a:r>
            <a:endParaRPr sz="1400"/>
          </a:p>
          <a:p>
            <a:pPr lvl="0" rtl="0">
              <a:spcBef>
                <a:spcPts val="0"/>
              </a:spcBef>
              <a:buNone/>
            </a:pPr>
            <a:r>
              <a:rPr lang="en" sz="1400"/>
              <a:t>Note, however, these are just guidelines. </a:t>
            </a:r>
          </a:p>
          <a:p>
            <a:pPr lvl="0" rtl="0">
              <a:spcBef>
                <a:spcPts val="0"/>
              </a:spcBef>
              <a:buNone/>
            </a:pPr>
            <a:r>
              <a:rPr lang="en" sz="1400"/>
              <a:t>The storage required for audio, video and photos depends greatly on the quality and level of compression applied to the files.</a:t>
            </a:r>
          </a:p>
          <a:p>
            <a:pPr lvl="0" rtl="0">
              <a:spcBef>
                <a:spcPts val="0"/>
              </a:spcBef>
              <a:buClr>
                <a:schemeClr val="dk1"/>
              </a:buClr>
              <a:buSzPct val="100000"/>
              <a:buFont typeface="Arial"/>
              <a:buNone/>
            </a:pPr>
            <a:r>
              <a:t/>
            </a:r>
            <a:endParaRPr/>
          </a:p>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Now that your have your storage figured out, the question of backups arises.</a:t>
            </a:r>
          </a:p>
          <a:p>
            <a:pPr lvl="0" rtl="0">
              <a:spcBef>
                <a:spcPts val="0"/>
              </a:spcBef>
              <a:buNone/>
            </a:pPr>
            <a:r>
              <a:t/>
            </a:r>
            <a:endParaRPr/>
          </a:p>
          <a:p>
            <a:pPr lvl="0" rtl="0">
              <a:spcBef>
                <a:spcPts val="0"/>
              </a:spcBef>
              <a:buNone/>
            </a:pPr>
            <a:r>
              <a:rPr lang="en"/>
              <a:t>Here are two horror stories to get you thinking!</a:t>
            </a:r>
          </a:p>
        </p:txBody>
      </p:sp>
      <p:sp>
        <p:nvSpPr>
          <p:cNvPr id="324" name="Shape 3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1" name="Shape 3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The problem with the term “backups” is that it can mean so many things.</a:t>
            </a:r>
          </a:p>
          <a:p>
            <a:pPr lvl="0" rtl="0">
              <a:spcBef>
                <a:spcPts val="0"/>
              </a:spcBef>
              <a:buNone/>
            </a:pPr>
            <a:r>
              <a:t/>
            </a:r>
            <a:endParaRPr/>
          </a:p>
          <a:p>
            <a:pPr lvl="0" rtl="0">
              <a:spcBef>
                <a:spcPts val="0"/>
              </a:spcBef>
              <a:buNone/>
            </a:pPr>
            <a:r>
              <a:rPr lang="en"/>
              <a:t>They can be manual or automatic.</a:t>
            </a:r>
          </a:p>
          <a:p>
            <a:pPr lvl="0" rtl="0">
              <a:spcBef>
                <a:spcPts val="0"/>
              </a:spcBef>
              <a:buNone/>
            </a:pPr>
            <a:r>
              <a:t/>
            </a:r>
            <a:endParaRPr/>
          </a:p>
          <a:p>
            <a:pPr lvl="0" rtl="0">
              <a:spcBef>
                <a:spcPts val="0"/>
              </a:spcBef>
              <a:buNone/>
            </a:pPr>
            <a:r>
              <a:rPr lang="en"/>
              <a:t>They can be full or incremental.</a:t>
            </a:r>
          </a:p>
          <a:p>
            <a:pPr lvl="0" rtl="0">
              <a:spcBef>
                <a:spcPts val="0"/>
              </a:spcBef>
              <a:buNone/>
            </a:pPr>
            <a:r>
              <a:t/>
            </a:r>
            <a:endParaRPr/>
          </a:p>
          <a:p>
            <a:pPr lvl="0" rtl="0">
              <a:spcBef>
                <a:spcPts val="0"/>
              </a:spcBef>
              <a:buNone/>
            </a:pPr>
            <a:r>
              <a:rPr lang="en"/>
              <a:t>They can be onsite or offsite.</a:t>
            </a:r>
          </a:p>
          <a:p>
            <a:pPr lvl="0" rtl="0">
              <a:spcBef>
                <a:spcPts val="0"/>
              </a:spcBef>
              <a:buNone/>
            </a:pPr>
            <a:r>
              <a:t/>
            </a:r>
            <a:endParaRPr/>
          </a:p>
          <a:p>
            <a:pPr lvl="0" rtl="0">
              <a:spcBef>
                <a:spcPts val="0"/>
              </a:spcBef>
              <a:buNone/>
            </a:pPr>
            <a:r>
              <a:rPr lang="en"/>
              <a:t>They might only capture the latest copy or might allow your to restore an earlier version.</a:t>
            </a:r>
          </a:p>
          <a:p>
            <a:pPr lvl="0" rtl="0">
              <a:spcBef>
                <a:spcPts val="0"/>
              </a:spcBef>
              <a:buNone/>
            </a:pPr>
            <a:r>
              <a:t/>
            </a:r>
            <a:endParaRPr/>
          </a:p>
          <a:p>
            <a:pPr lvl="0" rtl="0">
              <a:spcBef>
                <a:spcPts val="0"/>
              </a:spcBef>
              <a:buNone/>
            </a:pPr>
            <a:r>
              <a:rPr lang="en"/>
              <a:t>They might or might not work!</a:t>
            </a:r>
          </a:p>
          <a:p>
            <a:pPr lvl="0" rtl="0">
              <a:spcBef>
                <a:spcPts val="0"/>
              </a:spcBef>
              <a:buNone/>
            </a:pPr>
            <a:r>
              <a:t/>
            </a:r>
            <a:endParaRPr/>
          </a:p>
          <a:p>
            <a:pPr lvl="0" rtl="0">
              <a:spcBef>
                <a:spcPts val="0"/>
              </a:spcBef>
              <a:buNone/>
            </a:pPr>
            <a:r>
              <a:rPr lang="en"/>
              <a:t>Generally speaking, the greater the consequences of losing the data, the better the back up regime should be.</a:t>
            </a:r>
          </a:p>
          <a:p>
            <a:pPr lvl="0" rtl="0">
              <a:spcBef>
                <a:spcPts val="0"/>
              </a:spcBef>
              <a:buNone/>
            </a:pPr>
            <a:r>
              <a:t/>
            </a:r>
            <a:endParaRPr/>
          </a:p>
          <a:p>
            <a:pPr lvl="0" rtl="0">
              <a:spcBef>
                <a:spcPts val="0"/>
              </a:spcBef>
              <a:buNone/>
            </a:pPr>
            <a:r>
              <a:rPr lang="en"/>
              <a:t>If in doubt about what kind of back ups apply to your data, ask!</a:t>
            </a:r>
          </a:p>
        </p:txBody>
      </p:sp>
      <p:sp>
        <p:nvSpPr>
          <p:cNvPr id="338" name="Shape 3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txBox="1"/>
          <p:nvPr>
            <p:ph idx="1" type="body"/>
          </p:nvPr>
        </p:nvSpPr>
        <p:spPr>
          <a:xfrm>
            <a:off x="685800" y="4343400"/>
            <a:ext cx="5486399" cy="4114800"/>
          </a:xfrm>
          <a:prstGeom prst="rect">
            <a:avLst/>
          </a:prstGeom>
        </p:spPr>
        <p:txBody>
          <a:bodyPr anchorCtr="0" anchor="ctr" bIns="91425" lIns="91425" rIns="91425" tIns="91425">
            <a:noAutofit/>
          </a:bodyPr>
          <a:lstStyle/>
          <a:p>
            <a:pPr indent="-69850" lvl="0" marL="0" rtl="0">
              <a:spcBef>
                <a:spcPts val="0"/>
              </a:spcBef>
              <a:buClr>
                <a:schemeClr val="dk1"/>
              </a:buClr>
              <a:buFont typeface="Arial"/>
              <a:buNone/>
            </a:pPr>
            <a:r>
              <a:rPr lang="en">
                <a:solidFill>
                  <a:schemeClr val="dk1"/>
                </a:solidFill>
              </a:rPr>
              <a:t>Faulty hard drives, theft, and failed back ups are not the only ways data can be lost.</a:t>
            </a:r>
          </a:p>
          <a:p>
            <a:pPr indent="-69850" lvl="0" marL="0" rtl="0">
              <a:spcBef>
                <a:spcPts val="0"/>
              </a:spcBef>
              <a:buClr>
                <a:schemeClr val="dk1"/>
              </a:buClr>
              <a:buFont typeface="Arial"/>
              <a:buNone/>
            </a:pPr>
            <a:r>
              <a:t/>
            </a:r>
            <a:endParaRPr>
              <a:solidFill>
                <a:schemeClr val="dk1"/>
              </a:solidFill>
            </a:endParaRPr>
          </a:p>
          <a:p>
            <a:pPr indent="-69850" lvl="0" marL="0" rtl="0">
              <a:spcBef>
                <a:spcPts val="0"/>
              </a:spcBef>
              <a:buClr>
                <a:schemeClr val="dk1"/>
              </a:buClr>
              <a:buFont typeface="Arial"/>
              <a:buNone/>
            </a:pPr>
            <a:r>
              <a:rPr lang="en">
                <a:solidFill>
                  <a:schemeClr val="dk1"/>
                </a:solidFill>
              </a:rPr>
              <a:t>Obsolescence is a real risk. How many of us could easily read data on a floppy disk?</a:t>
            </a:r>
          </a:p>
          <a:p>
            <a:pPr indent="-69850" lvl="0" marL="0" rtl="0">
              <a:spcBef>
                <a:spcPts val="0"/>
              </a:spcBef>
              <a:buClr>
                <a:schemeClr val="dk1"/>
              </a:buClr>
              <a:buFont typeface="Arial"/>
              <a:buNone/>
            </a:pPr>
            <a:r>
              <a:t/>
            </a:r>
            <a:endParaRPr>
              <a:solidFill>
                <a:schemeClr val="dk1"/>
              </a:solidFill>
            </a:endParaRPr>
          </a:p>
          <a:p>
            <a:pPr indent="-69850" lvl="0" marL="0" rtl="0">
              <a:spcBef>
                <a:spcPts val="0"/>
              </a:spcBef>
              <a:buClr>
                <a:schemeClr val="dk1"/>
              </a:buClr>
              <a:buFont typeface="Arial"/>
              <a:buNone/>
            </a:pPr>
            <a:r>
              <a:rPr lang="en">
                <a:solidFill>
                  <a:schemeClr val="dk1"/>
                </a:solidFill>
              </a:rPr>
              <a:t>Consider the following...</a:t>
            </a:r>
          </a:p>
        </p:txBody>
      </p:sp>
      <p:sp>
        <p:nvSpPr>
          <p:cNvPr id="349" name="Shape 3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But safeguarding a collection of notebooks presents one kind of challenge.</a:t>
            </a:r>
          </a:p>
          <a:p>
            <a:pPr lvl="0" rtl="0">
              <a:spcBef>
                <a:spcPts val="0"/>
              </a:spcBef>
              <a:buNone/>
            </a:pPr>
            <a:r>
              <a:t/>
            </a:r>
            <a:endParaRPr/>
          </a:p>
          <a:p>
            <a:pPr lvl="0" rtl="0">
              <a:spcBef>
                <a:spcPts val="0"/>
              </a:spcBef>
              <a:buNone/>
            </a:pPr>
            <a:r>
              <a:rPr lang="en"/>
              <a:t>The explosion in the amount of data generated globally presents a different kind of challenge. </a:t>
            </a:r>
          </a:p>
          <a:p>
            <a:pPr lvl="0" rtl="0">
              <a:spcBef>
                <a:spcPts val="0"/>
              </a:spcBef>
              <a:buNone/>
            </a:pPr>
            <a:r>
              <a:t/>
            </a:r>
            <a:endParaRPr/>
          </a:p>
          <a:p>
            <a:pPr lvl="0" rtl="0">
              <a:spcBef>
                <a:spcPts val="0"/>
              </a:spcBef>
              <a:buNone/>
            </a:pPr>
            <a:r>
              <a:rPr lang="en"/>
              <a:t>Just look at this plot that shows the rapidly declining cost of sequencing a Genome.</a:t>
            </a:r>
          </a:p>
          <a:p>
            <a:pPr lvl="0" rtl="0">
              <a:spcBef>
                <a:spcPts val="0"/>
              </a:spcBef>
              <a:buNone/>
            </a:pPr>
            <a:r>
              <a:t/>
            </a:r>
            <a:endParaRPr/>
          </a:p>
          <a:p>
            <a:pPr lvl="0" rtl="0">
              <a:spcBef>
                <a:spcPts val="0"/>
              </a:spcBef>
              <a:buNone/>
            </a:pPr>
            <a:r>
              <a:rPr lang="en">
                <a:solidFill>
                  <a:schemeClr val="dk1"/>
                </a:solidFill>
              </a:rPr>
              <a:t>The cost of storage, meanwhile, is more closely following the Moore’s Law line.</a:t>
            </a:r>
          </a:p>
          <a:p>
            <a:pPr lvl="0" rtl="0">
              <a:spcBef>
                <a:spcPts val="0"/>
              </a:spcBef>
              <a:buNone/>
            </a:pPr>
            <a:r>
              <a:t/>
            </a:r>
            <a:endParaRPr>
              <a:solidFill>
                <a:schemeClr val="dk1"/>
              </a:solidFill>
            </a:endParaRPr>
          </a:p>
          <a:p>
            <a:pPr lvl="0" rtl="0">
              <a:spcBef>
                <a:spcPts val="0"/>
              </a:spcBef>
              <a:buNone/>
            </a:pPr>
            <a:r>
              <a:rPr lang="en">
                <a:solidFill>
                  <a:schemeClr val="dk1"/>
                </a:solidFill>
              </a:rPr>
              <a:t>In simple terms, the cost of storage simply isn’t declining as fast of the cost of sequencing.</a:t>
            </a:r>
          </a:p>
          <a:p>
            <a:pPr lvl="0" rtl="0">
              <a:spcBef>
                <a:spcPts val="0"/>
              </a:spcBef>
              <a:buNone/>
            </a:pPr>
            <a:r>
              <a:t/>
            </a:r>
            <a:endParaRPr/>
          </a:p>
          <a:p>
            <a:pPr lvl="0" rtl="0">
              <a:spcBef>
                <a:spcPts val="0"/>
              </a:spcBef>
              <a:buNone/>
            </a:pPr>
            <a:r>
              <a:t/>
            </a:r>
            <a:endParaRPr/>
          </a:p>
          <a:p>
            <a:pPr lvl="0" rtl="0">
              <a:spcBef>
                <a:spcPts val="0"/>
              </a:spcBef>
              <a:buNone/>
            </a:pPr>
            <a:r>
              <a:t/>
            </a:r>
            <a:endParaRPr/>
          </a:p>
          <a:p>
            <a:pPr lvl="0">
              <a:spcBef>
                <a:spcPts val="0"/>
              </a:spcBef>
              <a:buNone/>
            </a:pPr>
            <a:r>
              <a:t/>
            </a:r>
            <a:endParaRPr/>
          </a:p>
        </p:txBody>
      </p:sp>
      <p:sp>
        <p:nvSpPr>
          <p:cNvPr id="60" name="Shape 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txBox="1"/>
          <p:nvPr>
            <p:ph idx="1" type="body"/>
          </p:nvPr>
        </p:nvSpPr>
        <p:spPr>
          <a:xfrm>
            <a:off x="685800" y="4343400"/>
            <a:ext cx="5486399" cy="4114800"/>
          </a:xfrm>
          <a:prstGeom prst="rect">
            <a:avLst/>
          </a:prstGeom>
        </p:spPr>
        <p:txBody>
          <a:bodyPr anchorCtr="0" anchor="ctr" bIns="91425" lIns="91425" rIns="91425" tIns="91425">
            <a:noAutofit/>
          </a:bodyPr>
          <a:lstStyle/>
          <a:p>
            <a:pPr indent="-69850" lvl="0" marL="228600" rtl="0">
              <a:spcBef>
                <a:spcPts val="0"/>
              </a:spcBef>
              <a:buClr>
                <a:schemeClr val="dk1"/>
              </a:buClr>
              <a:buFont typeface="Arial"/>
              <a:buNone/>
            </a:pPr>
            <a:r>
              <a:rPr lang="en"/>
              <a:t>Two facts: </a:t>
            </a:r>
          </a:p>
          <a:p>
            <a:pPr indent="-69850" lvl="0" marL="228600" rtl="0">
              <a:spcBef>
                <a:spcPts val="0"/>
              </a:spcBef>
              <a:buClr>
                <a:schemeClr val="dk1"/>
              </a:buClr>
              <a:buFont typeface="Arial"/>
              <a:buNone/>
            </a:pPr>
            <a:r>
              <a:t/>
            </a:r>
            <a:endParaRPr/>
          </a:p>
          <a:p>
            <a:pPr indent="-69850" lvl="0" marL="228600" rtl="0">
              <a:spcBef>
                <a:spcPts val="0"/>
              </a:spcBef>
              <a:buClr>
                <a:schemeClr val="dk1"/>
              </a:buClr>
              <a:buFont typeface="Arial"/>
              <a:buNone/>
            </a:pPr>
            <a:r>
              <a:rPr lang="en"/>
              <a:t>File formats define the structure of a file. Some file formats are open, some are proprietary.</a:t>
            </a:r>
          </a:p>
          <a:p>
            <a:pPr indent="-228600" lvl="0" marL="457200" rtl="0">
              <a:spcBef>
                <a:spcPts val="0"/>
              </a:spcBef>
              <a:buNone/>
            </a:pPr>
            <a:r>
              <a:rPr b="1" lang="en"/>
              <a:t> </a:t>
            </a:r>
          </a:p>
          <a:p>
            <a:pPr indent="-228600" lvl="0" marL="457200" rtl="0">
              <a:spcBef>
                <a:spcPts val="0"/>
              </a:spcBef>
              <a:buNone/>
            </a:pPr>
            <a:r>
              <a:rPr lang="en"/>
              <a:t>Software is versioned and not all versions are backwards compatible.</a:t>
            </a:r>
          </a:p>
          <a:p>
            <a:pPr indent="-228600" lvl="0" marL="457200" rtl="0">
              <a:spcBef>
                <a:spcPts val="0"/>
              </a:spcBef>
              <a:buNone/>
            </a:pPr>
            <a:r>
              <a:t/>
            </a:r>
            <a:endParaRPr b="1"/>
          </a:p>
          <a:p>
            <a:pPr indent="-228600" lvl="0" marL="457200" rtl="0">
              <a:spcBef>
                <a:spcPts val="0"/>
              </a:spcBef>
              <a:buNone/>
            </a:pPr>
            <a:r>
              <a:rPr lang="en">
                <a:solidFill>
                  <a:schemeClr val="dk1"/>
                </a:solidFill>
              </a:rPr>
              <a:t>Here are some tips for avoiding being bitten by format obsolescence...</a:t>
            </a:r>
          </a:p>
          <a:p>
            <a:pPr indent="-298450" lvl="0" marL="457200" rtl="0">
              <a:spcBef>
                <a:spcPts val="0"/>
              </a:spcBef>
              <a:buClr>
                <a:schemeClr val="dk1"/>
              </a:buClr>
              <a:buFont typeface="Arial"/>
              <a:buNone/>
            </a:pPr>
            <a:r>
              <a:t/>
            </a:r>
            <a:endParaRPr/>
          </a:p>
          <a:p>
            <a:pPr indent="-228600" lvl="0" marL="457200" rtl="0">
              <a:spcBef>
                <a:spcPts val="0"/>
              </a:spcBef>
              <a:buNone/>
            </a:pPr>
            <a:r>
              <a:t/>
            </a:r>
            <a:endParaRPr/>
          </a:p>
          <a:p>
            <a:pPr indent="-298450" lvl="0" marL="457200" rtl="0">
              <a:spcBef>
                <a:spcPts val="0"/>
              </a:spcBef>
              <a:buClr>
                <a:schemeClr val="dk1"/>
              </a:buClr>
              <a:buFont typeface="Arial"/>
              <a:buNone/>
            </a:pPr>
            <a:r>
              <a:t/>
            </a:r>
            <a:endParaRPr/>
          </a:p>
          <a:p>
            <a:pPr indent="-228600" lvl="0" marL="457200" rtl="0">
              <a:spcBef>
                <a:spcPts val="0"/>
              </a:spcBef>
              <a:buNone/>
            </a:pPr>
            <a:r>
              <a:t/>
            </a:r>
            <a:endParaRPr/>
          </a:p>
          <a:p>
            <a:pPr indent="-298450" lvl="0" marL="457200" rtl="0">
              <a:spcBef>
                <a:spcPts val="0"/>
              </a:spcBef>
              <a:buClr>
                <a:srgbClr val="000000"/>
              </a:buClr>
              <a:buFont typeface="Arial"/>
              <a:buNone/>
            </a:pPr>
            <a:r>
              <a:t/>
            </a:r>
            <a:endParaRPr/>
          </a:p>
        </p:txBody>
      </p:sp>
      <p:sp>
        <p:nvSpPr>
          <p:cNvPr id="357" name="Shape 3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Like obsolete file formats, hard drive crashes, and failed back ups, poor data organisation can also lead to data loss…</a:t>
            </a:r>
          </a:p>
          <a:p>
            <a:pPr lvl="0" rtl="0">
              <a:spcBef>
                <a:spcPts val="0"/>
              </a:spcBef>
              <a:buNone/>
            </a:pPr>
            <a:r>
              <a:t/>
            </a:r>
            <a:endParaRPr/>
          </a:p>
        </p:txBody>
      </p:sp>
      <p:sp>
        <p:nvSpPr>
          <p:cNvPr id="366" name="Shape 3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Adopting a file naming convention can really help to keep your data organised.</a:t>
            </a:r>
          </a:p>
          <a:p>
            <a:pPr lvl="0" rtl="0">
              <a:spcBef>
                <a:spcPts val="0"/>
              </a:spcBef>
              <a:buNone/>
            </a:pPr>
            <a:r>
              <a:t/>
            </a:r>
            <a:endParaRPr/>
          </a:p>
          <a:p>
            <a:pPr lvl="0" rtl="0">
              <a:spcBef>
                <a:spcPts val="0"/>
              </a:spcBef>
              <a:buNone/>
            </a:pPr>
            <a:r>
              <a:rPr lang="en"/>
              <a:t>Here we’re using dates written in year - month - day order so the files are sorted by date.</a:t>
            </a:r>
          </a:p>
          <a:p>
            <a:pPr lvl="0" rtl="0">
              <a:spcBef>
                <a:spcPts val="0"/>
              </a:spcBef>
              <a:buNone/>
            </a:pPr>
            <a:r>
              <a:t/>
            </a:r>
            <a:endParaRPr/>
          </a:p>
        </p:txBody>
      </p:sp>
      <p:sp>
        <p:nvSpPr>
          <p:cNvPr id="373" name="Shape 3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6" name="Shape 3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Like files, folders too can follow a naming convention.</a:t>
            </a:r>
          </a:p>
          <a:p>
            <a:pPr lvl="0" rtl="0">
              <a:spcBef>
                <a:spcPts val="0"/>
              </a:spcBef>
              <a:buNone/>
            </a:pPr>
            <a:r>
              <a:t/>
            </a:r>
            <a:endParaRPr sz="1400"/>
          </a:p>
          <a:p>
            <a:pPr lvl="0" rtl="0">
              <a:spcBef>
                <a:spcPts val="0"/>
              </a:spcBef>
              <a:buNone/>
            </a:pPr>
            <a:r>
              <a:rPr lang="en" sz="1400"/>
              <a:t>By prefixing with numbers, you can force your files to be ordered by the steps in your workflow. </a:t>
            </a:r>
          </a:p>
          <a:p>
            <a:pPr lvl="0" rtl="0">
              <a:spcBef>
                <a:spcPts val="0"/>
              </a:spcBef>
              <a:buNone/>
            </a:pPr>
            <a:r>
              <a:t/>
            </a:r>
            <a:endParaRPr sz="1400"/>
          </a:p>
          <a:p>
            <a:pPr lvl="0">
              <a:spcBef>
                <a:spcPts val="0"/>
              </a:spcBef>
              <a:buNone/>
            </a:pPr>
            <a:r>
              <a:rPr lang="en" sz="1400"/>
              <a:t>Probably the simplest way to document your structure - for your future reference - is to add a “README” file - a text file outlining the contents of the folder.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1" name="Shape 4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ACTIVITY</a:t>
            </a:r>
          </a:p>
          <a:p>
            <a:pPr lvl="0" rtl="0">
              <a:spcBef>
                <a:spcPts val="0"/>
              </a:spcBef>
              <a:buNone/>
            </a:pPr>
            <a:r>
              <a:t/>
            </a:r>
            <a:endParaRPr sz="1400"/>
          </a:p>
          <a:p>
            <a:pPr lvl="0" rtl="0">
              <a:spcBef>
                <a:spcPts val="0"/>
              </a:spcBef>
              <a:buClr>
                <a:schemeClr val="dk1"/>
              </a:buClr>
              <a:buSzPct val="78571"/>
              <a:buFont typeface="Arial"/>
              <a:buNone/>
            </a:pPr>
            <a:r>
              <a:t/>
            </a:r>
            <a:endParaRPr sz="1400"/>
          </a:p>
          <a:p>
            <a:pPr lvl="0" rtl="0">
              <a:spcBef>
                <a:spcPts val="0"/>
              </a:spcBef>
              <a:buNone/>
            </a:pPr>
            <a:r>
              <a:rPr lang="en" sz="1400"/>
              <a:t>Pick a dataset and illustrate how you currently organise your files.</a:t>
            </a:r>
          </a:p>
          <a:p>
            <a:pPr lvl="0" rtl="0">
              <a:spcBef>
                <a:spcPts val="0"/>
              </a:spcBef>
              <a:buNone/>
            </a:pPr>
            <a:r>
              <a:t/>
            </a:r>
            <a:endParaRPr sz="1400"/>
          </a:p>
          <a:p>
            <a:pPr lvl="0" rtl="0">
              <a:spcBef>
                <a:spcPts val="0"/>
              </a:spcBef>
              <a:buClr>
                <a:schemeClr val="dk1"/>
              </a:buClr>
              <a:buSzPct val="78571"/>
              <a:buFont typeface="Arial"/>
              <a:buNone/>
            </a:pPr>
            <a:r>
              <a:rPr lang="en" sz="1400">
                <a:solidFill>
                  <a:schemeClr val="dk1"/>
                </a:solidFill>
              </a:rPr>
              <a:t>For the artists: Draw a picture that describes your current approach to file organisation</a:t>
            </a:r>
          </a:p>
          <a:p>
            <a:pPr lvl="0" rtl="0">
              <a:spcBef>
                <a:spcPts val="0"/>
              </a:spcBef>
              <a:buClr>
                <a:schemeClr val="dk1"/>
              </a:buClr>
              <a:buSzPct val="78571"/>
              <a:buFont typeface="Arial"/>
              <a:buNone/>
            </a:pPr>
            <a:r>
              <a:t/>
            </a:r>
            <a:endParaRPr sz="1400"/>
          </a:p>
          <a:p>
            <a:pPr lvl="0" rtl="0">
              <a:spcBef>
                <a:spcPts val="0"/>
              </a:spcBef>
              <a:buClr>
                <a:schemeClr val="dk1"/>
              </a:buClr>
              <a:buSzPct val="78571"/>
              <a:buFont typeface="Arial"/>
              <a:buNone/>
            </a:pPr>
            <a:r>
              <a:rPr lang="en" sz="1400"/>
              <a:t>See if you can devise a better naming convention.</a:t>
            </a:r>
          </a:p>
          <a:p>
            <a:pPr lvl="0" rtl="0">
              <a:spcBef>
                <a:spcPts val="0"/>
              </a:spcBef>
              <a:buClr>
                <a:schemeClr val="dk1"/>
              </a:buClr>
              <a:buSzPct val="78571"/>
              <a:buFont typeface="Arial"/>
              <a:buNone/>
            </a:pPr>
            <a:r>
              <a:t/>
            </a:r>
            <a:endParaRPr sz="1400"/>
          </a:p>
          <a:p>
            <a:pPr lvl="0" rtl="0">
              <a:spcBef>
                <a:spcPts val="0"/>
              </a:spcBef>
              <a:buClr>
                <a:schemeClr val="dk1"/>
              </a:buClr>
              <a:buSzPct val="78571"/>
              <a:buFont typeface="Arial"/>
              <a:buNone/>
            </a:pPr>
            <a:r>
              <a:rPr lang="en" sz="1400"/>
              <a:t>Or note one or two improvements you could make to how you name your files</a:t>
            </a:r>
          </a:p>
          <a:p>
            <a:pPr lvl="0" rtl="0">
              <a:spcBef>
                <a:spcPts val="0"/>
              </a:spcBef>
              <a:buClr>
                <a:schemeClr val="dk1"/>
              </a:buClr>
              <a:buSzPct val="78571"/>
              <a:buFont typeface="Arial"/>
              <a:buNone/>
            </a:pPr>
            <a:r>
              <a:t/>
            </a:r>
            <a:endParaRPr sz="1400"/>
          </a:p>
          <a:p>
            <a:pPr lvl="0" rtl="0">
              <a:spcBef>
                <a:spcPts val="0"/>
              </a:spcBef>
              <a:buNone/>
            </a:pPr>
            <a:r>
              <a:rPr lang="en" sz="1400"/>
              <a:t>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Files and folders are the most common ways that data is managed.</a:t>
            </a:r>
          </a:p>
          <a:p>
            <a:pPr lvl="0" rtl="0">
              <a:spcBef>
                <a:spcPts val="0"/>
              </a:spcBef>
              <a:buNone/>
            </a:pPr>
            <a:r>
              <a:t/>
            </a:r>
            <a:endParaRPr/>
          </a:p>
          <a:p>
            <a:pPr lvl="0" rtl="0">
              <a:spcBef>
                <a:spcPts val="0"/>
              </a:spcBef>
              <a:buNone/>
            </a:pPr>
            <a:r>
              <a:rPr lang="en"/>
              <a:t>But other options exist. We’ll flag a few here today that you might want to investigate. </a:t>
            </a:r>
          </a:p>
          <a:p>
            <a:pPr lvl="0" rtl="0">
              <a:spcBef>
                <a:spcPts val="0"/>
              </a:spcBef>
              <a:buNone/>
            </a:pPr>
            <a:r>
              <a:t/>
            </a:r>
            <a:endParaRPr/>
          </a:p>
          <a:p>
            <a:pPr lvl="0" rtl="0">
              <a:spcBef>
                <a:spcPts val="0"/>
              </a:spcBef>
              <a:buNone/>
            </a:pPr>
            <a:r>
              <a:rPr lang="en"/>
              <a:t>Version control systems such as Git and Subversion allow you to keep every version of a file. They originated out of a need within the software development community, but they are applicable to other activities where version tracking is required.</a:t>
            </a:r>
          </a:p>
          <a:p>
            <a:pPr lvl="0" rtl="0">
              <a:spcBef>
                <a:spcPts val="0"/>
              </a:spcBef>
              <a:buNone/>
            </a:pPr>
            <a:r>
              <a:t/>
            </a:r>
            <a:endParaRPr/>
          </a:p>
          <a:p>
            <a:pPr lvl="0" rtl="0">
              <a:spcBef>
                <a:spcPts val="0"/>
              </a:spcBef>
              <a:buNone/>
            </a:pPr>
            <a:r>
              <a:rPr lang="en"/>
              <a:t>Then there are tools such as Omeka that allow you to build collections of data.</a:t>
            </a:r>
          </a:p>
          <a:p>
            <a:pPr lvl="0" rtl="0">
              <a:spcBef>
                <a:spcPts val="0"/>
              </a:spcBef>
              <a:buNone/>
            </a:pPr>
            <a:r>
              <a:t/>
            </a:r>
            <a:endParaRPr/>
          </a:p>
          <a:p>
            <a:pPr lvl="0" rtl="0">
              <a:spcBef>
                <a:spcPts val="0"/>
              </a:spcBef>
              <a:buNone/>
            </a:pPr>
            <a:r>
              <a:rPr lang="en"/>
              <a:t>And there are a whole host of discipline specific eResearch tools and virtual laboratories that have been funded by NeCTAR.</a:t>
            </a:r>
          </a:p>
          <a:p>
            <a:pPr lvl="0" rtl="0">
              <a:spcBef>
                <a:spcPts val="0"/>
              </a:spcBef>
              <a:buNone/>
            </a:pPr>
            <a:r>
              <a:t/>
            </a:r>
            <a:endParaRPr/>
          </a:p>
        </p:txBody>
      </p:sp>
      <p:sp>
        <p:nvSpPr>
          <p:cNvPr id="417" name="Shape 4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Clr>
                <a:schemeClr val="dk1"/>
              </a:buClr>
              <a:buFont typeface="Arial"/>
              <a:buNone/>
            </a:pPr>
            <a:r>
              <a:rPr lang="en">
                <a:solidFill>
                  <a:schemeClr val="dk1"/>
                </a:solidFill>
                <a:latin typeface="Calibri"/>
                <a:ea typeface="Calibri"/>
                <a:cs typeface="Calibri"/>
                <a:sym typeface="Calibri"/>
              </a:rPr>
              <a:t>We’ve already touched on data documentation, in relation to documenting file naming conventions, file formats and software versions.</a:t>
            </a:r>
          </a:p>
          <a:p>
            <a:pPr lvl="0" rtl="0">
              <a:spcBef>
                <a:spcPts val="0"/>
              </a:spcBef>
              <a:buClr>
                <a:schemeClr val="dk1"/>
              </a:buClr>
              <a:buFont typeface="Arial"/>
              <a:buNone/>
            </a:pPr>
            <a:r>
              <a:t/>
            </a:r>
            <a:endParaRPr>
              <a:solidFill>
                <a:schemeClr val="dk1"/>
              </a:solidFill>
              <a:latin typeface="Calibri"/>
              <a:ea typeface="Calibri"/>
              <a:cs typeface="Calibri"/>
              <a:sym typeface="Calibri"/>
            </a:endParaRPr>
          </a:p>
          <a:p>
            <a:pPr lvl="0" rtl="0">
              <a:spcBef>
                <a:spcPts val="0"/>
              </a:spcBef>
              <a:buClr>
                <a:schemeClr val="dk1"/>
              </a:buClr>
              <a:buFont typeface="Arial"/>
              <a:buNone/>
            </a:pPr>
            <a:r>
              <a:rPr lang="en">
                <a:solidFill>
                  <a:schemeClr val="dk1"/>
                </a:solidFill>
                <a:latin typeface="Calibri"/>
                <a:ea typeface="Calibri"/>
                <a:cs typeface="Calibri"/>
                <a:sym typeface="Calibri"/>
              </a:rPr>
              <a:t>Data documentation has some big picture elements - what project does this data belong to? But it also needs to capture fine grained elements as in the example shown...</a:t>
            </a:r>
          </a:p>
          <a:p>
            <a:pPr lvl="0" rtl="0">
              <a:spcBef>
                <a:spcPts val="0"/>
              </a:spcBef>
              <a:buClr>
                <a:schemeClr val="dk1"/>
              </a:buClr>
              <a:buFont typeface="Arial"/>
              <a:buNone/>
            </a:pPr>
            <a:r>
              <a:t/>
            </a:r>
            <a:endParaRPr>
              <a:solidFill>
                <a:schemeClr val="dk1"/>
              </a:solidFill>
              <a:latin typeface="Calibri"/>
              <a:ea typeface="Calibri"/>
              <a:cs typeface="Calibri"/>
              <a:sym typeface="Calibri"/>
            </a:endParaRPr>
          </a:p>
          <a:p>
            <a:pPr lvl="0" rtl="0">
              <a:spcBef>
                <a:spcPts val="0"/>
              </a:spcBef>
              <a:buClr>
                <a:schemeClr val="dk1"/>
              </a:buClr>
              <a:buFont typeface="Arial"/>
              <a:buNone/>
            </a:pPr>
            <a:r>
              <a:rPr lang="en">
                <a:solidFill>
                  <a:schemeClr val="dk1"/>
                </a:solidFill>
                <a:latin typeface="Calibri"/>
                <a:ea typeface="Calibri"/>
                <a:cs typeface="Calibri"/>
                <a:sym typeface="Calibri"/>
              </a:rPr>
              <a:t>Data documentation makes it possible to make sense of data in the future.</a:t>
            </a:r>
          </a:p>
          <a:p>
            <a:pPr lvl="0" rtl="0">
              <a:spcBef>
                <a:spcPts val="0"/>
              </a:spcBef>
              <a:buClr>
                <a:schemeClr val="dk1"/>
              </a:buClr>
              <a:buFont typeface="Arial"/>
              <a:buNone/>
            </a:pPr>
            <a:r>
              <a:t/>
            </a:r>
            <a:endParaRPr>
              <a:solidFill>
                <a:schemeClr val="dk1"/>
              </a:solidFill>
              <a:latin typeface="Calibri"/>
              <a:ea typeface="Calibri"/>
              <a:cs typeface="Calibri"/>
              <a:sym typeface="Calibri"/>
            </a:endParaRPr>
          </a:p>
          <a:p>
            <a:pPr lvl="0" rtl="0">
              <a:spcBef>
                <a:spcPts val="0"/>
              </a:spcBef>
              <a:buClr>
                <a:schemeClr val="dk1"/>
              </a:buClr>
              <a:buFont typeface="Arial"/>
              <a:buNone/>
            </a:pPr>
            <a:r>
              <a:rPr lang="en">
                <a:solidFill>
                  <a:schemeClr val="dk1"/>
                </a:solidFill>
                <a:latin typeface="Calibri"/>
                <a:ea typeface="Calibri"/>
                <a:cs typeface="Calibri"/>
                <a:sym typeface="Calibri"/>
              </a:rPr>
              <a:t>It can take many forms: readme files, publications, websites, blogs.</a:t>
            </a:r>
          </a:p>
          <a:p>
            <a:pPr lvl="0" rtl="0">
              <a:spcBef>
                <a:spcPts val="0"/>
              </a:spcBef>
              <a:buClr>
                <a:schemeClr val="dk1"/>
              </a:buClr>
              <a:buFont typeface="Arial"/>
              <a:buNone/>
            </a:pPr>
            <a:r>
              <a:t/>
            </a:r>
            <a:endParaRPr>
              <a:solidFill>
                <a:schemeClr val="dk1"/>
              </a:solidFill>
              <a:latin typeface="Calibri"/>
              <a:ea typeface="Calibri"/>
              <a:cs typeface="Calibri"/>
              <a:sym typeface="Calibri"/>
            </a:endParaRPr>
          </a:p>
          <a:p>
            <a:pPr lvl="0">
              <a:spcBef>
                <a:spcPts val="0"/>
              </a:spcBef>
              <a:buClr>
                <a:schemeClr val="dk1"/>
              </a:buClr>
              <a:buFont typeface="Arial"/>
              <a:buNone/>
            </a:pPr>
            <a:r>
              <a:rPr lang="en">
                <a:solidFill>
                  <a:schemeClr val="dk1"/>
                </a:solidFill>
                <a:latin typeface="Calibri"/>
                <a:ea typeface="Calibri"/>
                <a:cs typeface="Calibri"/>
                <a:sym typeface="Calibri"/>
              </a:rPr>
              <a:t>To be really useful it needs to be kept up-to-date.</a:t>
            </a:r>
          </a:p>
        </p:txBody>
      </p:sp>
      <p:sp>
        <p:nvSpPr>
          <p:cNvPr id="429" name="Shape 4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8" name="Shape 4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ACTIVITY</a:t>
            </a:r>
          </a:p>
          <a:p>
            <a:pPr lvl="0" rtl="0">
              <a:spcBef>
                <a:spcPts val="0"/>
              </a:spcBef>
              <a:buNone/>
            </a:pPr>
            <a:r>
              <a:t/>
            </a:r>
            <a:endParaRPr sz="1400"/>
          </a:p>
          <a:p>
            <a:pPr lvl="0" rtl="0">
              <a:spcBef>
                <a:spcPts val="0"/>
              </a:spcBef>
              <a:buClr>
                <a:schemeClr val="dk1"/>
              </a:buClr>
              <a:buSzPct val="78571"/>
              <a:buFont typeface="Arial"/>
              <a:buNone/>
            </a:pPr>
            <a:r>
              <a:rPr lang="en" sz="1400"/>
              <a:t>Flash forward 5 years.</a:t>
            </a:r>
          </a:p>
          <a:p>
            <a:pPr lvl="0" rtl="0">
              <a:spcBef>
                <a:spcPts val="0"/>
              </a:spcBef>
              <a:buClr>
                <a:schemeClr val="dk1"/>
              </a:buClr>
              <a:buSzPct val="78571"/>
              <a:buFont typeface="Arial"/>
              <a:buNone/>
            </a:pPr>
            <a:r>
              <a:t/>
            </a:r>
            <a:endParaRPr sz="1400"/>
          </a:p>
          <a:p>
            <a:pPr lvl="0" rtl="0">
              <a:spcBef>
                <a:spcPts val="0"/>
              </a:spcBef>
              <a:buClr>
                <a:schemeClr val="dk1"/>
              </a:buClr>
              <a:buSzPct val="78571"/>
              <a:buFont typeface="Arial"/>
              <a:buNone/>
            </a:pPr>
            <a:r>
              <a:rPr lang="en" sz="1400"/>
              <a:t>What snippet of information about a dataset would you most value having in your possession?</a:t>
            </a:r>
          </a:p>
          <a:p>
            <a:pPr lvl="0" rtl="0">
              <a:spcBef>
                <a:spcPts val="0"/>
              </a:spcBef>
              <a:buClr>
                <a:schemeClr val="dk1"/>
              </a:buClr>
              <a:buSzPct val="78571"/>
              <a:buFont typeface="Arial"/>
              <a:buNone/>
            </a:pPr>
            <a:r>
              <a:t/>
            </a:r>
            <a:endParaRPr sz="1400"/>
          </a:p>
          <a:p>
            <a:pPr lvl="0" rtl="0">
              <a:spcBef>
                <a:spcPts val="0"/>
              </a:spcBef>
              <a:buClr>
                <a:schemeClr val="dk1"/>
              </a:buClr>
              <a:buSzPct val="78571"/>
              <a:buFont typeface="Arial"/>
              <a:buNone/>
            </a:pPr>
            <a:r>
              <a:rPr lang="en" sz="1400"/>
              <a:t>Write it down on a sticky note.</a:t>
            </a:r>
          </a:p>
          <a:p>
            <a:pPr lvl="0" rtl="0">
              <a:spcBef>
                <a:spcPts val="0"/>
              </a:spcBef>
              <a:buClr>
                <a:schemeClr val="dk1"/>
              </a:buClr>
              <a:buSzPct val="78571"/>
              <a:buFont typeface="Arial"/>
              <a:buNone/>
            </a:pPr>
            <a:r>
              <a:t/>
            </a:r>
            <a:endParaRPr sz="1400"/>
          </a:p>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Any data documentation is better than no documentation.</a:t>
            </a:r>
          </a:p>
          <a:p>
            <a:pPr lvl="0" rtl="0">
              <a:spcBef>
                <a:spcPts val="0"/>
              </a:spcBef>
              <a:buNone/>
            </a:pPr>
            <a:r>
              <a:t/>
            </a:r>
            <a:endParaRPr/>
          </a:p>
          <a:p>
            <a:pPr lvl="0" rtl="0">
              <a:spcBef>
                <a:spcPts val="0"/>
              </a:spcBef>
              <a:buNone/>
            </a:pPr>
            <a:r>
              <a:rPr lang="en"/>
              <a:t>But structured data documentation is even better, since it is interchangeable, machine readable, searchable, and is based on a common understanding.</a:t>
            </a:r>
          </a:p>
          <a:p>
            <a:pPr lvl="0" rtl="0">
              <a:spcBef>
                <a:spcPts val="0"/>
              </a:spcBef>
              <a:buNone/>
            </a:pPr>
            <a:r>
              <a:t/>
            </a:r>
            <a:endParaRPr/>
          </a:p>
          <a:p>
            <a:pPr lvl="0" rtl="0">
              <a:spcBef>
                <a:spcPts val="0"/>
              </a:spcBef>
              <a:buNone/>
            </a:pPr>
            <a:r>
              <a:rPr lang="en"/>
              <a:t>This is called “metadata”. Data about data.</a:t>
            </a:r>
          </a:p>
          <a:p>
            <a:pPr lvl="0" rtl="0">
              <a:spcBef>
                <a:spcPts val="0"/>
              </a:spcBef>
              <a:buNone/>
            </a:pPr>
            <a:r>
              <a:t/>
            </a:r>
            <a:endParaRPr/>
          </a:p>
          <a:p>
            <a:pPr lvl="0" rtl="0">
              <a:spcBef>
                <a:spcPts val="0"/>
              </a:spcBef>
              <a:buNone/>
            </a:pPr>
            <a:r>
              <a:rPr lang="en"/>
              <a:t>Emerging all the way back in 1995, the Dublin Core standard gives a good general sense of what metadata is trying to achieve...</a:t>
            </a:r>
          </a:p>
        </p:txBody>
      </p:sp>
      <p:sp>
        <p:nvSpPr>
          <p:cNvPr id="445" name="Shape 4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t/>
            </a:r>
            <a:endParaRPr/>
          </a:p>
        </p:txBody>
      </p:sp>
      <p:sp>
        <p:nvSpPr>
          <p:cNvPr id="452" name="Shape 4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Dealing with all this data becomes a real challenge.</a:t>
            </a:r>
          </a:p>
          <a:p>
            <a:pPr lvl="0" rtl="0">
              <a:spcBef>
                <a:spcPts val="0"/>
              </a:spcBef>
              <a:buNone/>
            </a:pPr>
            <a:r>
              <a:t/>
            </a:r>
            <a:endParaRPr/>
          </a:p>
          <a:p>
            <a:pPr lvl="0" rtl="0">
              <a:spcBef>
                <a:spcPts val="0"/>
              </a:spcBef>
              <a:buNone/>
            </a:pPr>
            <a:r>
              <a:rPr lang="en"/>
              <a:t>So a new activity is born: “Data management”.</a:t>
            </a:r>
          </a:p>
          <a:p>
            <a:pPr lvl="0" rtl="0">
              <a:spcBef>
                <a:spcPts val="0"/>
              </a:spcBef>
              <a:buNone/>
            </a:pPr>
            <a:r>
              <a:t/>
            </a:r>
            <a:endParaRPr/>
          </a:p>
          <a:p>
            <a:pPr lvl="0" rtl="0">
              <a:spcBef>
                <a:spcPts val="0"/>
              </a:spcBef>
              <a:buNone/>
            </a:pPr>
            <a:r>
              <a:rPr lang="en"/>
              <a:t>Data management is about:</a:t>
            </a:r>
          </a:p>
          <a:p>
            <a:pPr indent="-228600" lvl="0" marL="457200" rtl="0">
              <a:spcBef>
                <a:spcPts val="0"/>
              </a:spcBef>
              <a:buChar char="●"/>
            </a:pPr>
            <a:r>
              <a:rPr lang="en"/>
              <a:t>The safe storage of research data.</a:t>
            </a:r>
          </a:p>
          <a:p>
            <a:pPr indent="-228600" lvl="0" marL="457200" rtl="0">
              <a:spcBef>
                <a:spcPts val="0"/>
              </a:spcBef>
              <a:buChar char="●"/>
            </a:pPr>
            <a:r>
              <a:rPr lang="en"/>
              <a:t>Effective collaboration.</a:t>
            </a:r>
          </a:p>
          <a:p>
            <a:pPr indent="-228600" lvl="0" marL="457200" rtl="0">
              <a:spcBef>
                <a:spcPts val="0"/>
              </a:spcBef>
              <a:buChar char="●"/>
            </a:pPr>
            <a:r>
              <a:rPr lang="en"/>
              <a:t>Doing the right thing with data given in confidence.</a:t>
            </a:r>
          </a:p>
          <a:p>
            <a:pPr indent="-228600" lvl="0" marL="457200" rtl="0">
              <a:spcBef>
                <a:spcPts val="0"/>
              </a:spcBef>
              <a:buChar char="●"/>
            </a:pPr>
            <a:r>
              <a:rPr lang="en"/>
              <a:t>Sharing your data to build your profile, invite scrutiny, and to further research.</a:t>
            </a:r>
          </a:p>
          <a:p>
            <a:pPr lvl="0" rtl="0">
              <a:spcBef>
                <a:spcPts val="0"/>
              </a:spcBef>
              <a:buNone/>
            </a:pPr>
            <a:r>
              <a:t/>
            </a:r>
            <a:endParaRPr/>
          </a:p>
        </p:txBody>
      </p:sp>
      <p:sp>
        <p:nvSpPr>
          <p:cNvPr id="66" name="Shape 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9" name="Shape 4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Now we come to the last part of this training session, where we consider what to do with your data after your research is completed.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t/>
            </a:r>
            <a:endParaRPr/>
          </a:p>
        </p:txBody>
      </p:sp>
      <p:sp>
        <p:nvSpPr>
          <p:cNvPr id="466" name="Shape 4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Of course the first question might be, “why enable reuse?”</a:t>
            </a:r>
          </a:p>
          <a:p>
            <a:pPr lvl="0" rtl="0">
              <a:spcBef>
                <a:spcPts val="0"/>
              </a:spcBef>
              <a:buNone/>
            </a:pPr>
            <a:r>
              <a:t/>
            </a:r>
            <a:endParaRPr/>
          </a:p>
          <a:p>
            <a:pPr lvl="0" rtl="0">
              <a:spcBef>
                <a:spcPts val="0"/>
              </a:spcBef>
              <a:buNone/>
            </a:pPr>
            <a:r>
              <a:rPr lang="en"/>
              <a:t>Here are a couple of examples to get you thinking...</a:t>
            </a:r>
          </a:p>
        </p:txBody>
      </p:sp>
      <p:sp>
        <p:nvSpPr>
          <p:cNvPr id="472" name="Shape 4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9" name="Shape 4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6" name="Shape 4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And here are some other reasons…</a:t>
            </a:r>
          </a:p>
          <a:p>
            <a:pPr lvl="0" rtl="0">
              <a:spcBef>
                <a:spcPts val="0"/>
              </a:spcBef>
              <a:buNone/>
            </a:pPr>
            <a:r>
              <a:t/>
            </a:r>
            <a:endParaRPr sz="1400"/>
          </a:p>
          <a:p>
            <a:pPr lvl="0" rtl="0">
              <a:spcBef>
                <a:spcPts val="0"/>
              </a:spcBef>
              <a:buNone/>
            </a:pPr>
            <a:r>
              <a:rPr lang="en" sz="1400"/>
              <a:t>Be well positioned for the rise of altmetrics - measures other than journal impact factors and h-indexes.</a:t>
            </a:r>
          </a:p>
          <a:p>
            <a:pPr lvl="0" rtl="0">
              <a:spcBef>
                <a:spcPts val="0"/>
              </a:spcBef>
              <a:buNone/>
            </a:pPr>
            <a:r>
              <a:t/>
            </a:r>
            <a:endParaRPr sz="1400"/>
          </a:p>
          <a:p>
            <a:pPr lvl="0" rtl="0">
              <a:spcBef>
                <a:spcPts val="0"/>
              </a:spcBef>
              <a:buNone/>
            </a:pPr>
            <a:r>
              <a:rPr lang="en" sz="1400"/>
              <a:t>Build your profile by having your data used and cited by others.</a:t>
            </a:r>
          </a:p>
          <a:p>
            <a:pPr lvl="0" rtl="0">
              <a:spcBef>
                <a:spcPts val="0"/>
              </a:spcBef>
              <a:buNone/>
            </a:pPr>
            <a:r>
              <a:t/>
            </a:r>
            <a:endParaRPr sz="1400"/>
          </a:p>
          <a:p>
            <a:pPr lvl="0" rtl="0">
              <a:spcBef>
                <a:spcPts val="0"/>
              </a:spcBef>
              <a:buNone/>
            </a:pPr>
            <a:r>
              <a:rPr lang="en" sz="1400"/>
              <a:t>Do something to help humankind!</a:t>
            </a:r>
          </a:p>
          <a:p>
            <a:pPr lvl="0" rtl="0">
              <a:spcBef>
                <a:spcPts val="0"/>
              </a:spcBef>
              <a:buNone/>
            </a:pPr>
            <a:r>
              <a:t/>
            </a:r>
            <a:endParaRPr sz="1400"/>
          </a:p>
          <a:p>
            <a:pPr lvl="0" rtl="0">
              <a:spcBef>
                <a:spcPts val="0"/>
              </a:spcBef>
              <a:buNone/>
            </a:pPr>
            <a:r>
              <a:rPr lang="en" sz="1400"/>
              <a:t>Simplify your own reuse by putting your data somewhere where you and others can find it.</a:t>
            </a:r>
          </a:p>
          <a:p>
            <a:pPr lvl="0" rtl="0">
              <a:spcBef>
                <a:spcPts val="0"/>
              </a:spcBef>
              <a:buNone/>
            </a:pPr>
            <a:r>
              <a:t/>
            </a:r>
            <a:endParaRPr sz="1400"/>
          </a:p>
          <a:p>
            <a:pPr lvl="0">
              <a:spcBef>
                <a:spcPts val="0"/>
              </a:spcBef>
              <a:buNone/>
            </a:pPr>
            <a:r>
              <a:rPr lang="en" sz="1400"/>
              <a:t>Think of it like blogging - sharing what’s useful to you because sharing is no longer the hard part.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2" name="Shape 4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ACTIVITY</a:t>
            </a:r>
          </a:p>
          <a:p>
            <a:pPr lvl="0" rtl="0">
              <a:spcBef>
                <a:spcPts val="0"/>
              </a:spcBef>
              <a:buNone/>
            </a:pPr>
            <a:r>
              <a:rPr lang="en" sz="1400"/>
              <a:t>Write down three things that currently stop you from sharing your research data.</a:t>
            </a:r>
          </a:p>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 name="Shape 496"/>
        <p:cNvGrpSpPr/>
        <p:nvPr/>
      </p:nvGrpSpPr>
      <p:grpSpPr>
        <a:xfrm>
          <a:off x="0" y="0"/>
          <a:ext cx="0" cy="0"/>
          <a:chOff x="0" y="0"/>
          <a:chExt cx="0" cy="0"/>
        </a:xfrm>
      </p:grpSpPr>
      <p:sp>
        <p:nvSpPr>
          <p:cNvPr id="497" name="Shape 49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So how do we enable reuse?</a:t>
            </a:r>
          </a:p>
          <a:p>
            <a:pPr lvl="0" rtl="0">
              <a:spcBef>
                <a:spcPts val="0"/>
              </a:spcBef>
              <a:buNone/>
            </a:pPr>
            <a:r>
              <a:t/>
            </a:r>
            <a:endParaRPr/>
          </a:p>
          <a:p>
            <a:pPr lvl="0" rtl="0">
              <a:spcBef>
                <a:spcPts val="0"/>
              </a:spcBef>
              <a:buNone/>
            </a:pPr>
            <a:r>
              <a:rPr lang="en"/>
              <a:t>We’ll for data to be reusable it has to be described and discoverable.</a:t>
            </a:r>
          </a:p>
          <a:p>
            <a:pPr lvl="0" rtl="0">
              <a:spcBef>
                <a:spcPts val="0"/>
              </a:spcBef>
              <a:buNone/>
            </a:pPr>
            <a:r>
              <a:t/>
            </a:r>
            <a:endParaRPr/>
          </a:p>
          <a:p>
            <a:pPr lvl="0" rtl="0">
              <a:spcBef>
                <a:spcPts val="0"/>
              </a:spcBef>
              <a:buNone/>
            </a:pPr>
            <a:r>
              <a:rPr lang="en"/>
              <a:t>Here is a record from ANDS’ Research Data Australia service. </a:t>
            </a:r>
          </a:p>
          <a:p>
            <a:pPr lvl="0" rtl="0">
              <a:spcBef>
                <a:spcPts val="0"/>
              </a:spcBef>
              <a:buNone/>
            </a:pPr>
            <a:r>
              <a:t/>
            </a:r>
            <a:endParaRPr/>
          </a:p>
          <a:p>
            <a:pPr lvl="0" rtl="0">
              <a:spcBef>
                <a:spcPts val="0"/>
              </a:spcBef>
              <a:buNone/>
            </a:pPr>
            <a:r>
              <a:rPr lang="en"/>
              <a:t>It illustrates what’s required in order for others to discover, make use of your data, and give you due recognition for it.</a:t>
            </a:r>
          </a:p>
          <a:p>
            <a:pPr lvl="0" rtl="0">
              <a:spcBef>
                <a:spcPts val="0"/>
              </a:spcBef>
              <a:buNone/>
            </a:pPr>
            <a:r>
              <a:t/>
            </a:r>
            <a:endParaRPr/>
          </a:p>
          <a:p>
            <a:pPr lvl="0">
              <a:spcBef>
                <a:spcPts val="0"/>
              </a:spcBef>
              <a:buNone/>
            </a:pPr>
            <a:r>
              <a:rPr lang="en"/>
              <a:t>Let’s unpack this record.</a:t>
            </a:r>
          </a:p>
        </p:txBody>
      </p:sp>
      <p:sp>
        <p:nvSpPr>
          <p:cNvPr id="498" name="Shape 4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The first thing to decide is how you want to make your data available.</a:t>
            </a:r>
          </a:p>
          <a:p>
            <a:pPr lvl="0" rtl="0">
              <a:spcBef>
                <a:spcPts val="0"/>
              </a:spcBef>
              <a:buNone/>
            </a:pPr>
            <a:r>
              <a:t/>
            </a:r>
            <a:endParaRPr/>
          </a:p>
          <a:p>
            <a:pPr lvl="0" rtl="0">
              <a:spcBef>
                <a:spcPts val="0"/>
              </a:spcBef>
              <a:buNone/>
            </a:pPr>
            <a:r>
              <a:rPr lang="en"/>
              <a:t>You could publish it to a research data repository.</a:t>
            </a:r>
          </a:p>
          <a:p>
            <a:pPr lvl="0" rtl="0">
              <a:spcBef>
                <a:spcPts val="0"/>
              </a:spcBef>
              <a:buNone/>
            </a:pPr>
            <a:r>
              <a:t/>
            </a:r>
            <a:endParaRPr/>
          </a:p>
          <a:p>
            <a:pPr lvl="0" rtl="0">
              <a:spcBef>
                <a:spcPts val="0"/>
              </a:spcBef>
              <a:buNone/>
            </a:pPr>
            <a:r>
              <a:rPr lang="en"/>
              <a:t>You could publish it to a data journal.</a:t>
            </a:r>
          </a:p>
          <a:p>
            <a:pPr lvl="0" rtl="0">
              <a:spcBef>
                <a:spcPts val="0"/>
              </a:spcBef>
              <a:buNone/>
            </a:pPr>
            <a:r>
              <a:t/>
            </a:r>
            <a:endParaRPr/>
          </a:p>
          <a:p>
            <a:pPr lvl="0" rtl="0">
              <a:spcBef>
                <a:spcPts val="0"/>
              </a:spcBef>
              <a:buNone/>
            </a:pPr>
            <a:r>
              <a:rPr lang="en"/>
              <a:t>You could publish it on your website or blog.</a:t>
            </a:r>
          </a:p>
          <a:p>
            <a:pPr lvl="0" rtl="0">
              <a:spcBef>
                <a:spcPts val="0"/>
              </a:spcBef>
              <a:buNone/>
            </a:pPr>
            <a:r>
              <a:t/>
            </a:r>
            <a:endParaRPr/>
          </a:p>
          <a:p>
            <a:pPr lvl="0" rtl="0">
              <a:spcBef>
                <a:spcPts val="0"/>
              </a:spcBef>
              <a:buNone/>
            </a:pPr>
            <a:r>
              <a:rPr lang="en"/>
              <a:t>Or choose to make the data available on request.</a:t>
            </a:r>
          </a:p>
        </p:txBody>
      </p:sp>
      <p:sp>
        <p:nvSpPr>
          <p:cNvPr id="505" name="Shape 5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3" name="Shape 5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How do you discover repositories where you can publish your data?</a:t>
            </a:r>
          </a:p>
          <a:p>
            <a:pPr lvl="0" rtl="0">
              <a:spcBef>
                <a:spcPts val="0"/>
              </a:spcBef>
              <a:buNone/>
            </a:pPr>
            <a:r>
              <a:t/>
            </a:r>
            <a:endParaRPr sz="1400"/>
          </a:p>
          <a:p>
            <a:pPr lvl="0" rtl="0">
              <a:spcBef>
                <a:spcPts val="0"/>
              </a:spcBef>
              <a:buNone/>
            </a:pPr>
            <a:r>
              <a:rPr lang="en" sz="1400"/>
              <a:t>re3data.org an international database of data repositories.</a:t>
            </a:r>
          </a:p>
          <a:p>
            <a:pPr lvl="0" rtl="0">
              <a:spcBef>
                <a:spcPts val="0"/>
              </a:spcBef>
              <a:buNone/>
            </a:pPr>
            <a:r>
              <a:t/>
            </a:r>
            <a:endParaRPr sz="1400"/>
          </a:p>
          <a:p>
            <a:pPr lvl="0" rtl="0">
              <a:spcBef>
                <a:spcPts val="0"/>
              </a:spcBef>
              <a:buNone/>
            </a:pPr>
            <a:r>
              <a:rPr lang="en" sz="1400"/>
              <a:t>In addition, here are some data archives and journals….</a:t>
            </a:r>
          </a:p>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3" name="Shape 523"/>
        <p:cNvGrpSpPr/>
        <p:nvPr/>
      </p:nvGrpSpPr>
      <p:grpSpPr>
        <a:xfrm>
          <a:off x="0" y="0"/>
          <a:ext cx="0" cy="0"/>
          <a:chOff x="0" y="0"/>
          <a:chExt cx="0" cy="0"/>
        </a:xfrm>
      </p:grpSpPr>
      <p:sp>
        <p:nvSpPr>
          <p:cNvPr id="524" name="Shape 524"/>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Next you’ll want to consider how to handle enquiries about your data.</a:t>
            </a:r>
          </a:p>
          <a:p>
            <a:pPr lvl="0" rtl="0">
              <a:spcBef>
                <a:spcPts val="0"/>
              </a:spcBef>
              <a:buNone/>
            </a:pPr>
            <a:r>
              <a:t/>
            </a:r>
            <a:endParaRPr/>
          </a:p>
          <a:p>
            <a:pPr lvl="0" rtl="0">
              <a:spcBef>
                <a:spcPts val="0"/>
              </a:spcBef>
              <a:buNone/>
            </a:pPr>
            <a:r>
              <a:rPr lang="en"/>
              <a:t>We talked about roles and responsibilities. “Contact person” is just another role.</a:t>
            </a:r>
          </a:p>
        </p:txBody>
      </p:sp>
      <p:sp>
        <p:nvSpPr>
          <p:cNvPr id="525" name="Shape 5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 name="Shape 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SzPct val="78571"/>
              <a:buNone/>
            </a:pPr>
            <a:r>
              <a:rPr lang="en" sz="1400"/>
              <a:t>It’s about squeezing every last drop of value out of something which is:</a:t>
            </a:r>
          </a:p>
          <a:p>
            <a:pPr lvl="0" rtl="0">
              <a:spcBef>
                <a:spcPts val="0"/>
              </a:spcBef>
              <a:buSzPct val="78571"/>
              <a:buNone/>
            </a:pPr>
            <a:r>
              <a:t/>
            </a:r>
            <a:endParaRPr sz="1400"/>
          </a:p>
          <a:p>
            <a:pPr indent="-228600" lvl="0" marL="457200" rtl="0">
              <a:spcBef>
                <a:spcPts val="0"/>
              </a:spcBef>
            </a:pPr>
            <a:r>
              <a:rPr lang="en" sz="1400"/>
              <a:t>costly and time consuming to collect</a:t>
            </a:r>
          </a:p>
          <a:p>
            <a:pPr indent="-228600" lvl="0" marL="457200" rtl="0">
              <a:spcBef>
                <a:spcPts val="0"/>
              </a:spcBef>
            </a:pPr>
            <a:r>
              <a:rPr lang="en" sz="1400"/>
              <a:t>costly to store</a:t>
            </a:r>
          </a:p>
          <a:p>
            <a:pPr indent="-228600" lvl="0" marL="457200">
              <a:spcBef>
                <a:spcPts val="0"/>
              </a:spcBef>
            </a:pPr>
            <a:r>
              <a:rPr lang="en" sz="1400"/>
              <a:t>and costly to reproduce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Next you should decide how you’d like your data cited. This is important in giving you the recognition you deserve.</a:t>
            </a:r>
          </a:p>
          <a:p>
            <a:pPr lvl="0" rtl="0">
              <a:spcBef>
                <a:spcPts val="0"/>
              </a:spcBef>
              <a:buNone/>
            </a:pPr>
            <a:r>
              <a:t/>
            </a:r>
            <a:endParaRPr/>
          </a:p>
          <a:p>
            <a:pPr lvl="0" rtl="0">
              <a:spcBef>
                <a:spcPts val="0"/>
              </a:spcBef>
              <a:buNone/>
            </a:pPr>
            <a:r>
              <a:rPr lang="en"/>
              <a:t>You can set the expectation for how your data will be referenced.</a:t>
            </a:r>
          </a:p>
          <a:p>
            <a:pPr lvl="0" rtl="0">
              <a:spcBef>
                <a:spcPts val="0"/>
              </a:spcBef>
              <a:buNone/>
            </a:pPr>
            <a:r>
              <a:t/>
            </a:r>
            <a:endParaRPr/>
          </a:p>
          <a:p>
            <a:pPr lvl="0" rtl="0">
              <a:spcBef>
                <a:spcPts val="0"/>
              </a:spcBef>
              <a:buNone/>
            </a:pPr>
            <a:r>
              <a:rPr lang="en"/>
              <a:t>Some repositories and discovery services will already have citation conventions.</a:t>
            </a:r>
          </a:p>
          <a:p>
            <a:pPr lvl="0" rtl="0">
              <a:spcBef>
                <a:spcPts val="0"/>
              </a:spcBef>
              <a:buNone/>
            </a:pPr>
            <a:r>
              <a:t/>
            </a:r>
            <a:endParaRPr/>
          </a:p>
          <a:p>
            <a:pPr lvl="0" rtl="0">
              <a:spcBef>
                <a:spcPts val="0"/>
              </a:spcBef>
              <a:buNone/>
            </a:pPr>
            <a:r>
              <a:rPr lang="en"/>
              <a:t>Some services can create a DOI - a digital object identifier - to uniquely reference your dataset.</a:t>
            </a:r>
          </a:p>
          <a:p>
            <a:pPr lvl="0" rtl="0">
              <a:spcBef>
                <a:spcPts val="0"/>
              </a:spcBef>
              <a:buNone/>
            </a:pPr>
            <a:r>
              <a:t/>
            </a:r>
            <a:endParaRPr/>
          </a:p>
          <a:p>
            <a:pPr lvl="0" rtl="0">
              <a:spcBef>
                <a:spcPts val="0"/>
              </a:spcBef>
              <a:buNone/>
            </a:pPr>
            <a:r>
              <a:t/>
            </a:r>
            <a:endParaRPr/>
          </a:p>
        </p:txBody>
      </p:sp>
      <p:sp>
        <p:nvSpPr>
          <p:cNvPr id="533" name="Shape 5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1" name="Shape 5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solidFill>
                  <a:schemeClr val="dk1"/>
                </a:solidFill>
              </a:rPr>
              <a:t>Data citation is an emerging field.</a:t>
            </a:r>
          </a:p>
          <a:p>
            <a:pPr lvl="0" rtl="0">
              <a:spcBef>
                <a:spcPts val="0"/>
              </a:spcBef>
              <a:buNone/>
            </a:pPr>
            <a:r>
              <a:t/>
            </a:r>
            <a:endParaRPr sz="1400">
              <a:solidFill>
                <a:schemeClr val="dk1"/>
              </a:solidFill>
            </a:endParaRPr>
          </a:p>
          <a:p>
            <a:pPr lvl="0" rtl="0">
              <a:spcBef>
                <a:spcPts val="0"/>
              </a:spcBef>
              <a:buClr>
                <a:schemeClr val="dk1"/>
              </a:buClr>
              <a:buSzPct val="78571"/>
              <a:buFont typeface="Arial"/>
              <a:buNone/>
            </a:pPr>
            <a:r>
              <a:rPr lang="en" sz="1400">
                <a:solidFill>
                  <a:schemeClr val="dk1"/>
                </a:solidFill>
              </a:rPr>
              <a:t>DataCite is a service that can help.</a:t>
            </a:r>
          </a:p>
          <a:p>
            <a:pPr lvl="0" rtl="0">
              <a:spcBef>
                <a:spcPts val="0"/>
              </a:spcBef>
              <a:buNone/>
            </a:pPr>
            <a:r>
              <a:t/>
            </a:r>
            <a:endParaRPr sz="1400"/>
          </a:p>
          <a:p>
            <a:pPr lvl="0" rtl="0">
              <a:spcBef>
                <a:spcPts val="0"/>
              </a:spcBef>
              <a:buNone/>
            </a:pPr>
            <a:r>
              <a:rPr lang="en" sz="1400"/>
              <a:t>Here is an example citation.</a:t>
            </a:r>
          </a:p>
          <a:p>
            <a:pPr lvl="0" rtl="0">
              <a:spcBef>
                <a:spcPts val="0"/>
              </a:spcBef>
              <a:buNone/>
            </a:pPr>
            <a:r>
              <a:t/>
            </a:r>
            <a:endParaRPr sz="1400"/>
          </a:p>
          <a:p>
            <a:pPr lvl="0" rtl="0">
              <a:spcBef>
                <a:spcPts val="0"/>
              </a:spcBef>
              <a:buNone/>
            </a:pPr>
            <a:r>
              <a:rPr lang="en" sz="1400"/>
              <a:t>Note the DOI - the digital object identifier.</a:t>
            </a:r>
          </a:p>
          <a:p>
            <a:pPr lv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Next, you’ll want to consider licensing. </a:t>
            </a:r>
          </a:p>
          <a:p>
            <a:pPr lvl="0" rtl="0">
              <a:spcBef>
                <a:spcPts val="0"/>
              </a:spcBef>
              <a:buNone/>
            </a:pPr>
            <a:r>
              <a:t/>
            </a:r>
            <a:endParaRPr/>
          </a:p>
          <a:p>
            <a:pPr lvl="0" rtl="0">
              <a:spcBef>
                <a:spcPts val="0"/>
              </a:spcBef>
              <a:buNone/>
            </a:pPr>
            <a:r>
              <a:rPr lang="en"/>
              <a:t>Here’s where you are rewarded for considering ownership earlier.</a:t>
            </a:r>
          </a:p>
          <a:p>
            <a:pPr lvl="0" rtl="0">
              <a:spcBef>
                <a:spcPts val="0"/>
              </a:spcBef>
              <a:buNone/>
            </a:pPr>
            <a:r>
              <a:t/>
            </a:r>
            <a:endParaRPr/>
          </a:p>
          <a:p>
            <a:pPr lvl="0" rtl="0">
              <a:spcBef>
                <a:spcPts val="0"/>
              </a:spcBef>
              <a:buClr>
                <a:schemeClr val="dk1"/>
              </a:buClr>
              <a:buFont typeface="Arial"/>
              <a:buNone/>
            </a:pPr>
            <a:r>
              <a:rPr lang="en"/>
              <a:t>Licensing empowers you to stipulate what kinds of reuse are acceptable.</a:t>
            </a:r>
          </a:p>
          <a:p>
            <a:pPr lvl="0" rtl="0">
              <a:spcBef>
                <a:spcPts val="0"/>
              </a:spcBef>
              <a:buClr>
                <a:schemeClr val="dk1"/>
              </a:buClr>
              <a:buFont typeface="Arial"/>
              <a:buNone/>
            </a:pPr>
            <a:r>
              <a:t/>
            </a:r>
            <a:endParaRPr/>
          </a:p>
          <a:p>
            <a:pPr lvl="0" rtl="0">
              <a:spcBef>
                <a:spcPts val="0"/>
              </a:spcBef>
              <a:buClr>
                <a:schemeClr val="dk1"/>
              </a:buClr>
              <a:buFont typeface="Arial"/>
              <a:buNone/>
            </a:pPr>
            <a:r>
              <a:rPr lang="en"/>
              <a:t>Licensing empowers other researchers to confidently reuse your data</a:t>
            </a:r>
          </a:p>
          <a:p>
            <a:pPr lvl="0" rtl="0">
              <a:spcBef>
                <a:spcPts val="0"/>
              </a:spcBef>
              <a:buClr>
                <a:srgbClr val="000000"/>
              </a:buClr>
              <a:buFont typeface="Arial"/>
              <a:buNone/>
            </a:pPr>
            <a:r>
              <a:t/>
            </a:r>
            <a:endParaRPr/>
          </a:p>
        </p:txBody>
      </p:sp>
      <p:sp>
        <p:nvSpPr>
          <p:cNvPr id="548" name="Shape 5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4" name="Shape 554"/>
        <p:cNvGrpSpPr/>
        <p:nvPr/>
      </p:nvGrpSpPr>
      <p:grpSpPr>
        <a:xfrm>
          <a:off x="0" y="0"/>
          <a:ext cx="0" cy="0"/>
          <a:chOff x="0" y="0"/>
          <a:chExt cx="0" cy="0"/>
        </a:xfrm>
      </p:grpSpPr>
      <p:sp>
        <p:nvSpPr>
          <p:cNvPr id="555" name="Shape 555"/>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Licensing is a complex topic. </a:t>
            </a:r>
          </a:p>
          <a:p>
            <a:pPr lvl="0" rtl="0">
              <a:spcBef>
                <a:spcPts val="0"/>
              </a:spcBef>
              <a:buNone/>
            </a:pPr>
            <a:r>
              <a:t/>
            </a:r>
            <a:endParaRPr/>
          </a:p>
          <a:p>
            <a:pPr lvl="0" rtl="0">
              <a:spcBef>
                <a:spcPts val="0"/>
              </a:spcBef>
              <a:buNone/>
            </a:pPr>
            <a:r>
              <a:rPr lang="en"/>
              <a:t>But it is getting easier to navigate, with licenses such as Creative Commons allowing you to set your parameters and generate a license.</a:t>
            </a:r>
          </a:p>
          <a:p>
            <a:pPr lvl="0" rtl="0">
              <a:spcBef>
                <a:spcPts val="0"/>
              </a:spcBef>
              <a:buNone/>
            </a:pPr>
            <a:r>
              <a:t/>
            </a:r>
            <a:endParaRPr/>
          </a:p>
          <a:p>
            <a:pPr lvl="0" rtl="0">
              <a:spcBef>
                <a:spcPts val="0"/>
              </a:spcBef>
              <a:buNone/>
            </a:pPr>
            <a:r>
              <a:rPr lang="en"/>
              <a:t>ANDS have an excellent guide.</a:t>
            </a:r>
          </a:p>
          <a:p>
            <a:pPr lvl="0" rtl="0">
              <a:spcBef>
                <a:spcPts val="0"/>
              </a:spcBef>
              <a:buNone/>
            </a:pPr>
            <a:r>
              <a:t/>
            </a:r>
            <a:endParaRPr/>
          </a:p>
          <a:p>
            <a:pPr lvl="0">
              <a:spcBef>
                <a:spcPts val="0"/>
              </a:spcBef>
              <a:buNone/>
            </a:pPr>
            <a:r>
              <a:rPr lang="en"/>
              <a:t>And there are local places to get help.</a:t>
            </a:r>
          </a:p>
        </p:txBody>
      </p:sp>
      <p:sp>
        <p:nvSpPr>
          <p:cNvPr id="556" name="Shape 5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1" name="Shape 561"/>
        <p:cNvGrpSpPr/>
        <p:nvPr/>
      </p:nvGrpSpPr>
      <p:grpSpPr>
        <a:xfrm>
          <a:off x="0" y="0"/>
          <a:ext cx="0" cy="0"/>
          <a:chOff x="0" y="0"/>
          <a:chExt cx="0" cy="0"/>
        </a:xfrm>
      </p:grpSpPr>
      <p:sp>
        <p:nvSpPr>
          <p:cNvPr id="562" name="Shape 56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t>The last thing required for enabling data reuse is good data documentation.</a:t>
            </a:r>
          </a:p>
          <a:p>
            <a:pPr lvl="0" rtl="0">
              <a:spcBef>
                <a:spcPts val="0"/>
              </a:spcBef>
              <a:buNone/>
            </a:pPr>
            <a:r>
              <a:t/>
            </a:r>
            <a:endParaRPr/>
          </a:p>
          <a:p>
            <a:pPr lvl="0" rtl="0">
              <a:spcBef>
                <a:spcPts val="0"/>
              </a:spcBef>
              <a:buNone/>
            </a:pPr>
            <a:r>
              <a:rPr lang="en"/>
              <a:t>We’ve already talked about that earlier. </a:t>
            </a:r>
          </a:p>
          <a:p>
            <a:pPr lvl="0" rtl="0">
              <a:spcBef>
                <a:spcPts val="0"/>
              </a:spcBef>
              <a:buNone/>
            </a:pPr>
            <a:r>
              <a:t/>
            </a:r>
            <a:endParaRPr/>
          </a:p>
          <a:p>
            <a:pPr lvl="0" rtl="0">
              <a:spcBef>
                <a:spcPts val="0"/>
              </a:spcBef>
              <a:buNone/>
            </a:pPr>
            <a:r>
              <a:rPr lang="en"/>
              <a:t>But it’s worth underscoring that the effort you make in describing the data to improve your own research will also be to the benefit of others.</a:t>
            </a:r>
          </a:p>
        </p:txBody>
      </p:sp>
      <p:sp>
        <p:nvSpPr>
          <p:cNvPr id="563" name="Shape 5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2" name="Shape 5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sz="1400"/>
              <a:t>Let’s now consider some common barriers to sharing and reuse.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7" name="Shape 5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...chances are that if you find it useful, others will too. And in ways never imagined by you.</a:t>
            </a:r>
          </a:p>
          <a:p>
            <a:pPr lv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3" name="Shape 5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Making your data needn’t be an all or nothing affair.</a:t>
            </a:r>
          </a:p>
          <a:p>
            <a:pPr lvl="0" rtl="0">
              <a:spcBef>
                <a:spcPts val="0"/>
              </a:spcBef>
              <a:buNone/>
            </a:pPr>
            <a:r>
              <a:t/>
            </a:r>
            <a:endParaRPr sz="1400"/>
          </a:p>
          <a:p>
            <a:pPr lvl="0">
              <a:spcBef>
                <a:spcPts val="0"/>
              </a:spcBef>
              <a:buNone/>
            </a:pPr>
            <a:r>
              <a:rPr lang="en" sz="1400"/>
              <a:t>You can set the ground rules under which you make your data available.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7" name="Shape 587"/>
        <p:cNvGrpSpPr/>
        <p:nvPr/>
      </p:nvGrpSpPr>
      <p:grpSpPr>
        <a:xfrm>
          <a:off x="0" y="0"/>
          <a:ext cx="0" cy="0"/>
          <a:chOff x="0" y="0"/>
          <a:chExt cx="0" cy="0"/>
        </a:xfrm>
      </p:grpSpPr>
      <p:sp>
        <p:nvSpPr>
          <p:cNvPr id="588" name="Shape 588"/>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t/>
            </a:r>
            <a:endParaRPr/>
          </a:p>
          <a:p>
            <a:pPr lvl="0" rtl="0">
              <a:spcBef>
                <a:spcPts val="0"/>
              </a:spcBef>
              <a:buNone/>
            </a:pPr>
            <a:r>
              <a:t/>
            </a:r>
            <a:endParaRPr/>
          </a:p>
          <a:p>
            <a:pPr lvl="0">
              <a:spcBef>
                <a:spcPts val="0"/>
              </a:spcBef>
              <a:buNone/>
            </a:pPr>
            <a:r>
              <a:t/>
            </a:r>
            <a:endParaRPr/>
          </a:p>
        </p:txBody>
      </p:sp>
      <p:sp>
        <p:nvSpPr>
          <p:cNvPr id="589" name="Shape 5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8" name="Shape 5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400"/>
              <a:t>ACTIVITY</a:t>
            </a:r>
          </a:p>
          <a:p>
            <a:pPr lvl="0" rtl="0">
              <a:spcBef>
                <a:spcPts val="0"/>
              </a:spcBef>
              <a:buNone/>
            </a:pPr>
            <a:r>
              <a:rPr lang="en" sz="1400"/>
              <a:t>Share your thoughts about sharing your data.</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txBox="1"/>
          <p:nvPr>
            <p:ph idx="1" type="body"/>
          </p:nvPr>
        </p:nvSpPr>
        <p:spPr>
          <a:xfrm>
            <a:off x="685800" y="4343400"/>
            <a:ext cx="5486399" cy="4114800"/>
          </a:xfrm>
          <a:prstGeom prst="rect">
            <a:avLst/>
          </a:prstGeom>
        </p:spPr>
        <p:txBody>
          <a:bodyPr anchorCtr="0" anchor="ctr" bIns="91425" lIns="91425" rIns="91425" tIns="91425">
            <a:noAutofit/>
          </a:bodyPr>
          <a:lstStyle/>
          <a:p>
            <a:pPr indent="0" lvl="0" marL="228600" rtl="0">
              <a:spcBef>
                <a:spcPts val="0"/>
              </a:spcBef>
              <a:buNone/>
            </a:pPr>
            <a:r>
              <a:rPr lang="en"/>
              <a:t>As the Australian Code for the Responsible Conduct of Research notes:</a:t>
            </a:r>
          </a:p>
          <a:p>
            <a:pPr indent="0" lvl="0" marL="228600" rtl="0">
              <a:spcBef>
                <a:spcPts val="0"/>
              </a:spcBef>
              <a:buNone/>
            </a:pPr>
            <a:r>
              <a:t/>
            </a:r>
            <a:endParaRPr/>
          </a:p>
          <a:p>
            <a:pPr indent="-69850" lvl="0" marL="228600" rtl="0">
              <a:spcBef>
                <a:spcPts val="0"/>
              </a:spcBef>
              <a:buClr>
                <a:schemeClr val="dk1"/>
              </a:buClr>
              <a:buFont typeface="Arial"/>
              <a:buNone/>
            </a:pPr>
            <a:r>
              <a:rPr lang="en"/>
              <a:t>“The central aim is that sufficient materials and data are retained to justify the outcomes of the research and to defend them if they are challenged. The potential value of the material for further research should also be considered, particularly where the research would be difficult or impossible to repeat.”</a:t>
            </a:r>
          </a:p>
          <a:p>
            <a:pPr indent="-69850" lvl="0" marL="228600" rtl="0">
              <a:spcBef>
                <a:spcPts val="0"/>
              </a:spcBef>
              <a:buClr>
                <a:schemeClr val="dk1"/>
              </a:buClr>
              <a:buFont typeface="Arial"/>
              <a:buNone/>
            </a:pPr>
            <a:r>
              <a:t/>
            </a:r>
            <a:endParaRPr/>
          </a:p>
          <a:p>
            <a:pPr indent="0" lvl="0" marL="228600" rtl="0">
              <a:spcBef>
                <a:spcPts val="0"/>
              </a:spcBef>
              <a:buNone/>
            </a:pPr>
            <a:r>
              <a:t/>
            </a:r>
            <a:endParaRPr/>
          </a:p>
        </p:txBody>
      </p:sp>
      <p:sp>
        <p:nvSpPr>
          <p:cNvPr id="77" name="Shape 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2" name="Shape 602"/>
        <p:cNvGrpSpPr/>
        <p:nvPr/>
      </p:nvGrpSpPr>
      <p:grpSpPr>
        <a:xfrm>
          <a:off x="0" y="0"/>
          <a:ext cx="0" cy="0"/>
          <a:chOff x="0" y="0"/>
          <a:chExt cx="0" cy="0"/>
        </a:xfrm>
      </p:grpSpPr>
      <p:sp>
        <p:nvSpPr>
          <p:cNvPr id="603" name="Shape 603"/>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t/>
            </a:r>
            <a:endParaRPr/>
          </a:p>
        </p:txBody>
      </p:sp>
      <p:sp>
        <p:nvSpPr>
          <p:cNvPr id="604" name="Shape 6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1" name="Shape 611"/>
        <p:cNvGrpSpPr/>
        <p:nvPr/>
      </p:nvGrpSpPr>
      <p:grpSpPr>
        <a:xfrm>
          <a:off x="0" y="0"/>
          <a:ext cx="0" cy="0"/>
          <a:chOff x="0" y="0"/>
          <a:chExt cx="0" cy="0"/>
        </a:xfrm>
      </p:grpSpPr>
      <p:sp>
        <p:nvSpPr>
          <p:cNvPr id="612" name="Shape 612"/>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solidFill>
                  <a:schemeClr val="dk1"/>
                </a:solidFill>
              </a:rPr>
              <a:t>That brings us to the end of our session today.</a:t>
            </a:r>
          </a:p>
          <a:p>
            <a:pPr lvl="0" rtl="0">
              <a:spcBef>
                <a:spcPts val="0"/>
              </a:spcBef>
              <a:buNone/>
            </a:pPr>
            <a:r>
              <a:t/>
            </a:r>
            <a:endParaRPr>
              <a:solidFill>
                <a:schemeClr val="dk1"/>
              </a:solidFill>
            </a:endParaRPr>
          </a:p>
          <a:p>
            <a:pPr lvl="0" rtl="0">
              <a:spcBef>
                <a:spcPts val="0"/>
              </a:spcBef>
              <a:buNone/>
            </a:pPr>
            <a:r>
              <a:rPr lang="en">
                <a:solidFill>
                  <a:schemeClr val="dk1"/>
                </a:solidFill>
              </a:rPr>
              <a:t>We’ve covered a lot of ground...</a:t>
            </a: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sp>
        <p:nvSpPr>
          <p:cNvPr id="613" name="Shape 6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5" name="Shape 625"/>
        <p:cNvGrpSpPr/>
        <p:nvPr/>
      </p:nvGrpSpPr>
      <p:grpSpPr>
        <a:xfrm>
          <a:off x="0" y="0"/>
          <a:ext cx="0" cy="0"/>
          <a:chOff x="0" y="0"/>
          <a:chExt cx="0" cy="0"/>
        </a:xfrm>
      </p:grpSpPr>
      <p:sp>
        <p:nvSpPr>
          <p:cNvPr id="626" name="Shape 626"/>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solidFill>
                  <a:schemeClr val="dk1"/>
                </a:solidFill>
              </a:rPr>
              <a:t>What today has shown, hopefully, is that research data needs to be managed.</a:t>
            </a:r>
          </a:p>
          <a:p>
            <a:pPr lvl="0" rtl="0">
              <a:spcBef>
                <a:spcPts val="0"/>
              </a:spcBef>
              <a:buNone/>
            </a:pPr>
            <a:r>
              <a:t/>
            </a:r>
            <a:endParaRPr>
              <a:solidFill>
                <a:schemeClr val="dk1"/>
              </a:solidFill>
            </a:endParaRPr>
          </a:p>
          <a:p>
            <a:pPr lvl="0" rtl="0">
              <a:spcBef>
                <a:spcPts val="0"/>
              </a:spcBef>
              <a:buNone/>
            </a:pPr>
            <a:r>
              <a:rPr lang="en">
                <a:solidFill>
                  <a:schemeClr val="dk1"/>
                </a:solidFill>
              </a:rPr>
              <a:t>Like so many things in life, a little up front planning can open the door to benefits while avoiding significant setbacks.</a:t>
            </a:r>
          </a:p>
          <a:p>
            <a:pPr lvl="0" rtl="0">
              <a:spcBef>
                <a:spcPts val="0"/>
              </a:spcBef>
              <a:buNone/>
            </a:pPr>
            <a:r>
              <a:t/>
            </a:r>
            <a:endParaRPr>
              <a:solidFill>
                <a:schemeClr val="dk1"/>
              </a:solidFill>
            </a:endParaRPr>
          </a:p>
          <a:p>
            <a:pPr lvl="0" rtl="0">
              <a:spcBef>
                <a:spcPts val="0"/>
              </a:spcBef>
              <a:buNone/>
            </a:pPr>
            <a:r>
              <a:rPr lang="en">
                <a:solidFill>
                  <a:schemeClr val="dk1"/>
                </a:solidFill>
              </a:rPr>
              <a:t>Take your sticky notes with you, because they will form the basis of an excellent data management plan.</a:t>
            </a:r>
          </a:p>
          <a:p>
            <a:pPr lvl="0" rtl="0">
              <a:spcBef>
                <a:spcPts val="0"/>
              </a:spcBef>
              <a:buNone/>
            </a:pPr>
            <a:r>
              <a:t/>
            </a:r>
            <a:endParaRPr>
              <a:solidFill>
                <a:schemeClr val="dk1"/>
              </a:solidFill>
            </a:endParaRPr>
          </a:p>
        </p:txBody>
      </p:sp>
      <p:sp>
        <p:nvSpPr>
          <p:cNvPr id="627" name="Shape 6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solidFill>
                  <a:schemeClr val="dk1"/>
                </a:solidFill>
              </a:rPr>
              <a:t>Thank for your time today. We would really value to your feedback on this session.</a:t>
            </a:r>
          </a:p>
          <a:p>
            <a:pPr lvl="0" rtl="0">
              <a:spcBef>
                <a:spcPts val="0"/>
              </a:spcBef>
              <a:buNone/>
            </a:pPr>
            <a:r>
              <a:t/>
            </a:r>
            <a:endParaRPr>
              <a:solidFill>
                <a:schemeClr val="dk1"/>
              </a:solidFill>
            </a:endParaRPr>
          </a:p>
        </p:txBody>
      </p:sp>
      <p:sp>
        <p:nvSpPr>
          <p:cNvPr id="632" name="Shape 6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9" name="Shape 6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txBox="1"/>
          <p:nvPr>
            <p:ph idx="1" type="body"/>
          </p:nvPr>
        </p:nvSpPr>
        <p:spPr>
          <a:xfrm>
            <a:off x="685800" y="4343400"/>
            <a:ext cx="5486399" cy="4114800"/>
          </a:xfrm>
          <a:prstGeom prst="rect">
            <a:avLst/>
          </a:prstGeom>
        </p:spPr>
        <p:txBody>
          <a:bodyPr anchorCtr="0" anchor="ctr" bIns="91425" lIns="91425" rIns="91425" tIns="91425">
            <a:noAutofit/>
          </a:bodyPr>
          <a:lstStyle/>
          <a:p>
            <a:pPr indent="-228600" lvl="0" marL="457200" rtl="0">
              <a:spcBef>
                <a:spcPts val="0"/>
              </a:spcBef>
              <a:buNone/>
            </a:pPr>
            <a:r>
              <a:rPr lang="en"/>
              <a:t>And funding bodies, across the world are starting to require it.</a:t>
            </a:r>
          </a:p>
          <a:p>
            <a:pPr indent="-228600" lvl="0" marL="457200" rtl="0">
              <a:spcBef>
                <a:spcPts val="0"/>
              </a:spcBef>
              <a:buNone/>
            </a:pPr>
            <a:r>
              <a:t/>
            </a:r>
            <a:endParaRPr/>
          </a:p>
          <a:p>
            <a:pPr indent="-228600" lvl="0" marL="457200" rtl="0">
              <a:spcBef>
                <a:spcPts val="0"/>
              </a:spcBef>
              <a:buNone/>
            </a:pPr>
            <a:r>
              <a:rPr lang="en"/>
              <a:t>Since 2014, applications to the Australian Research Council’s Discovery Program require researchers to briefly:</a:t>
            </a:r>
          </a:p>
          <a:p>
            <a:pPr indent="-228600" lvl="0" marL="457200" rtl="0">
              <a:spcBef>
                <a:spcPts val="0"/>
              </a:spcBef>
              <a:buNone/>
            </a:pPr>
            <a:r>
              <a:t/>
            </a:r>
            <a:endParaRPr/>
          </a:p>
          <a:p>
            <a:pPr indent="-298450" lvl="0" marL="457200" rtl="0">
              <a:spcBef>
                <a:spcPts val="0"/>
              </a:spcBef>
              <a:buClr>
                <a:srgbClr val="000000"/>
              </a:buClr>
              <a:buFont typeface="Arial"/>
              <a:buNone/>
            </a:pPr>
            <a:r>
              <a:rPr lang="en"/>
              <a:t>“Outline plans for the management of data produced as a result of the proposed research, including but not limited to storage, access and re-use arrangements.”</a:t>
            </a:r>
          </a:p>
        </p:txBody>
      </p:sp>
      <p:sp>
        <p:nvSpPr>
          <p:cNvPr id="84" name="Shape 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txBox="1"/>
          <p:nvPr>
            <p:ph idx="1" type="body"/>
          </p:nvPr>
        </p:nvSpPr>
        <p:spPr>
          <a:xfrm>
            <a:off x="685800" y="4343400"/>
            <a:ext cx="5486399" cy="4114800"/>
          </a:xfrm>
          <a:prstGeom prst="rect">
            <a:avLst/>
          </a:prstGeom>
        </p:spPr>
        <p:txBody>
          <a:bodyPr anchorCtr="0" anchor="ctr" bIns="91425" lIns="91425" rIns="91425" tIns="91425">
            <a:noAutofit/>
          </a:bodyPr>
          <a:lstStyle/>
          <a:p>
            <a:pPr lvl="0" rtl="0">
              <a:spcBef>
                <a:spcPts val="0"/>
              </a:spcBef>
              <a:buNone/>
            </a:pPr>
            <a:r>
              <a:rPr lang="en">
                <a:solidFill>
                  <a:schemeClr val="dk1"/>
                </a:solidFill>
              </a:rPr>
              <a:t>Enough by way of motivation.</a:t>
            </a:r>
          </a:p>
          <a:p>
            <a:pPr lvl="0" rtl="0">
              <a:spcBef>
                <a:spcPts val="0"/>
              </a:spcBef>
              <a:buNone/>
            </a:pPr>
            <a:r>
              <a:t/>
            </a:r>
            <a:endParaRPr>
              <a:solidFill>
                <a:schemeClr val="dk1"/>
              </a:solidFill>
            </a:endParaRPr>
          </a:p>
          <a:p>
            <a:pPr lvl="0" rtl="0">
              <a:spcBef>
                <a:spcPts val="0"/>
              </a:spcBef>
              <a:buNone/>
            </a:pPr>
            <a:r>
              <a:rPr lang="en">
                <a:solidFill>
                  <a:schemeClr val="dk1"/>
                </a:solidFill>
              </a:rPr>
              <a:t>In this session, we (imprecisely) divide the research process into three phases:</a:t>
            </a:r>
          </a:p>
          <a:p>
            <a:pPr lvl="0" rtl="0">
              <a:spcBef>
                <a:spcPts val="0"/>
              </a:spcBef>
              <a:buNone/>
            </a:pPr>
            <a:r>
              <a:t/>
            </a:r>
            <a:endParaRPr>
              <a:solidFill>
                <a:schemeClr val="dk1"/>
              </a:solidFill>
            </a:endParaRPr>
          </a:p>
          <a:p>
            <a:pPr lvl="0" rtl="0">
              <a:spcBef>
                <a:spcPts val="0"/>
              </a:spcBef>
              <a:buNone/>
            </a:pPr>
            <a:r>
              <a:rPr lang="en">
                <a:solidFill>
                  <a:schemeClr val="dk1"/>
                </a:solidFill>
              </a:rPr>
              <a:t>Planning research</a:t>
            </a:r>
          </a:p>
          <a:p>
            <a:pPr lvl="0" rtl="0">
              <a:spcBef>
                <a:spcPts val="0"/>
              </a:spcBef>
              <a:buNone/>
            </a:pPr>
            <a:r>
              <a:rPr lang="en">
                <a:solidFill>
                  <a:schemeClr val="dk1"/>
                </a:solidFill>
              </a:rPr>
              <a:t>Conducting research</a:t>
            </a:r>
          </a:p>
          <a:p>
            <a:pPr lvl="0" rtl="0">
              <a:spcBef>
                <a:spcPts val="0"/>
              </a:spcBef>
              <a:buNone/>
            </a:pPr>
            <a:r>
              <a:rPr lang="en">
                <a:solidFill>
                  <a:schemeClr val="dk1"/>
                </a:solidFill>
              </a:rPr>
              <a:t>And post-research</a:t>
            </a:r>
          </a:p>
          <a:p>
            <a:pPr lvl="0" rtl="0">
              <a:spcBef>
                <a:spcPts val="0"/>
              </a:spcBef>
              <a:buNone/>
            </a:pPr>
            <a:r>
              <a:t/>
            </a:r>
            <a:endParaRPr>
              <a:solidFill>
                <a:schemeClr val="dk1"/>
              </a:solidFill>
            </a:endParaRPr>
          </a:p>
          <a:p>
            <a:pPr lvl="0" rtl="0">
              <a:spcBef>
                <a:spcPts val="0"/>
              </a:spcBef>
              <a:buNone/>
            </a:pPr>
            <a:r>
              <a:rPr lang="en">
                <a:solidFill>
                  <a:schemeClr val="dk1"/>
                </a:solidFill>
              </a:rPr>
              <a:t>We’ll discuss the data management activities that apply to each.</a:t>
            </a:r>
          </a:p>
          <a:p>
            <a:pPr lvl="0" rtl="0">
              <a:spcBef>
                <a:spcPts val="0"/>
              </a:spcBef>
              <a:buNone/>
            </a:pPr>
            <a:r>
              <a:t/>
            </a:r>
            <a:endParaRPr>
              <a:solidFill>
                <a:schemeClr val="dk1"/>
              </a:solidFill>
            </a:endParaRPr>
          </a:p>
          <a:p>
            <a:pPr lvl="0" rtl="0">
              <a:spcBef>
                <a:spcPts val="0"/>
              </a:spcBef>
              <a:buNone/>
            </a:pPr>
            <a:r>
              <a:rPr lang="en">
                <a:solidFill>
                  <a:schemeClr val="dk1"/>
                </a:solidFill>
              </a:rPr>
              <a:t>We’ll demonstrate why they matter.</a:t>
            </a:r>
          </a:p>
          <a:p>
            <a:pPr lvl="0" rtl="0">
              <a:spcBef>
                <a:spcPts val="0"/>
              </a:spcBef>
              <a:buNone/>
            </a:pPr>
            <a:r>
              <a:t/>
            </a:r>
            <a:endParaRPr>
              <a:solidFill>
                <a:schemeClr val="dk1"/>
              </a:solidFill>
            </a:endParaRPr>
          </a:p>
          <a:p>
            <a:pPr lvl="0" rtl="0">
              <a:spcBef>
                <a:spcPts val="0"/>
              </a:spcBef>
              <a:buNone/>
            </a:pPr>
            <a:r>
              <a:rPr lang="en">
                <a:solidFill>
                  <a:schemeClr val="dk1"/>
                </a:solidFill>
              </a:rPr>
              <a:t>We’ll show you practical steps you can take to get the most from your valuable research data.</a:t>
            </a:r>
          </a:p>
          <a:p>
            <a:pPr lvl="0" rtl="0">
              <a:spcBef>
                <a:spcPts val="0"/>
              </a:spcBef>
              <a:buNone/>
            </a:pPr>
            <a:r>
              <a:t/>
            </a:r>
            <a:endParaRPr>
              <a:solidFill>
                <a:schemeClr val="dk1"/>
              </a:solidFill>
            </a:endParaRPr>
          </a:p>
          <a:p>
            <a:pPr lvl="0" rtl="0">
              <a:spcBef>
                <a:spcPts val="0"/>
              </a:spcBef>
              <a:buNone/>
            </a:pPr>
            <a:r>
              <a:rPr lang="en">
                <a:solidFill>
                  <a:schemeClr val="dk1"/>
                </a:solidFill>
              </a:rPr>
              <a:t>And where to get help along the way.</a:t>
            </a:r>
          </a:p>
          <a:p>
            <a:pPr lvl="0" rtl="0">
              <a:spcBef>
                <a:spcPts val="0"/>
              </a:spcBef>
              <a:buNone/>
            </a:pPr>
            <a:r>
              <a:t/>
            </a:r>
            <a:endParaRPr/>
          </a:p>
        </p:txBody>
      </p:sp>
      <p:sp>
        <p:nvSpPr>
          <p:cNvPr id="90" name="Shape 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685800" y="2111123"/>
            <a:ext cx="7772400" cy="15465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1" name="Shape 11"/>
          <p:cNvSpPr txBox="1"/>
          <p:nvPr>
            <p:ph idx="1" type="subTitle"/>
          </p:nvPr>
        </p:nvSpPr>
        <p:spPr>
          <a:xfrm>
            <a:off x="685800" y="3786737"/>
            <a:ext cx="7772400" cy="1046400"/>
          </a:xfrm>
          <a:prstGeom prst="rect">
            <a:avLst/>
          </a:prstGeom>
        </p:spPr>
        <p:txBody>
          <a:bodyPr anchorCtr="0" anchor="t" bIns="91425" lIns="91425" rIns="91425" tIns="91425"/>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p:txBody>
      </p:sp>
      <p:sp>
        <p:nvSpPr>
          <p:cNvPr id="12" name="Shape 12"/>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457200" y="274637"/>
            <a:ext cx="8229600" cy="11430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5" name="Shape 15"/>
          <p:cNvSpPr txBox="1"/>
          <p:nvPr>
            <p:ph idx="1" type="body"/>
          </p:nvPr>
        </p:nvSpPr>
        <p:spPr>
          <a:xfrm>
            <a:off x="457200" y="1600200"/>
            <a:ext cx="8229600" cy="4967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6" name="Shape 1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x="0" y="0"/>
          <a:ext cx="0" cy="0"/>
          <a:chOff x="0" y="0"/>
          <a:chExt cx="0" cy="0"/>
        </a:xfrm>
      </p:grpSpPr>
      <p:sp>
        <p:nvSpPr>
          <p:cNvPr id="18" name="Shape 18"/>
          <p:cNvSpPr txBox="1"/>
          <p:nvPr>
            <p:ph type="title"/>
          </p:nvPr>
        </p:nvSpPr>
        <p:spPr>
          <a:xfrm>
            <a:off x="457200" y="274637"/>
            <a:ext cx="8229600" cy="11430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457200" y="1600200"/>
            <a:ext cx="3994500" cy="4967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2" type="body"/>
          </p:nvPr>
        </p:nvSpPr>
        <p:spPr>
          <a:xfrm>
            <a:off x="4692273" y="1600200"/>
            <a:ext cx="3994500" cy="4967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 name="Shape 22"/>
        <p:cNvGrpSpPr/>
        <p:nvPr/>
      </p:nvGrpSpPr>
      <p:grpSpPr>
        <a:xfrm>
          <a:off x="0" y="0"/>
          <a:ext cx="0" cy="0"/>
          <a:chOff x="0" y="0"/>
          <a:chExt cx="0" cy="0"/>
        </a:xfrm>
      </p:grpSpPr>
      <p:sp>
        <p:nvSpPr>
          <p:cNvPr id="23" name="Shape 23"/>
          <p:cNvSpPr txBox="1"/>
          <p:nvPr>
            <p:ph type="title"/>
          </p:nvPr>
        </p:nvSpPr>
        <p:spPr>
          <a:xfrm>
            <a:off x="457200" y="274637"/>
            <a:ext cx="8229600" cy="11430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5" name="Shape 25"/>
        <p:cNvGrpSpPr/>
        <p:nvPr/>
      </p:nvGrpSpPr>
      <p:grpSpPr>
        <a:xfrm>
          <a:off x="0" y="0"/>
          <a:ext cx="0" cy="0"/>
          <a:chOff x="0" y="0"/>
          <a:chExt cx="0" cy="0"/>
        </a:xfrm>
      </p:grpSpPr>
      <p:sp>
        <p:nvSpPr>
          <p:cNvPr id="26" name="Shape 26"/>
          <p:cNvSpPr txBox="1"/>
          <p:nvPr>
            <p:ph idx="1" type="body"/>
          </p:nvPr>
        </p:nvSpPr>
        <p:spPr>
          <a:xfrm>
            <a:off x="457200" y="5875079"/>
            <a:ext cx="8229600" cy="692700"/>
          </a:xfrm>
          <a:prstGeom prst="rect">
            <a:avLst/>
          </a:prstGeom>
        </p:spPr>
        <p:txBody>
          <a:bodyPr anchorCtr="0" anchor="t" bIns="91425" lIns="91425" rIns="91425" tIns="91425"/>
          <a:lstStyle>
            <a:lvl1pPr lvl="0" algn="ctr">
              <a:spcBef>
                <a:spcPts val="360"/>
              </a:spcBef>
              <a:buSzPct val="100000"/>
              <a:buNone/>
              <a:defRPr sz="1800"/>
            </a:lvl1pPr>
          </a:lstStyle>
          <a:p/>
        </p:txBody>
      </p:sp>
      <p:sp>
        <p:nvSpPr>
          <p:cNvPr id="27" name="Shape 2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8" name="Shape 28"/>
        <p:cNvGrpSpPr/>
        <p:nvPr/>
      </p:nvGrpSpPr>
      <p:grpSpPr>
        <a:xfrm>
          <a:off x="0" y="0"/>
          <a:ext cx="0" cy="0"/>
          <a:chOff x="0" y="0"/>
          <a:chExt cx="0" cy="0"/>
        </a:xfrm>
      </p:grpSpPr>
      <p:sp>
        <p:nvSpPr>
          <p:cNvPr id="29" name="Shape 2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30" name="Shape 30"/>
        <p:cNvGrpSpPr/>
        <p:nvPr/>
      </p:nvGrpSpPr>
      <p:grpSpPr>
        <a:xfrm>
          <a:off x="0" y="0"/>
          <a:ext cx="0" cy="0"/>
          <a:chOff x="0" y="0"/>
          <a:chExt cx="0" cy="0"/>
        </a:xfrm>
      </p:grpSpPr>
      <p:sp>
        <p:nvSpPr>
          <p:cNvPr id="31" name="Shape 31"/>
          <p:cNvSpPr txBox="1"/>
          <p:nvPr>
            <p:ph type="title"/>
          </p:nvPr>
        </p:nvSpPr>
        <p:spPr>
          <a:xfrm>
            <a:off x="457200" y="274637"/>
            <a:ext cx="8229600" cy="11430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 name="Shape 32"/>
          <p:cNvSpPr txBox="1"/>
          <p:nvPr>
            <p:ph idx="1" type="body"/>
          </p:nvPr>
        </p:nvSpPr>
        <p:spPr>
          <a:xfrm>
            <a:off x="457200" y="1600200"/>
            <a:ext cx="8229600" cy="4526100"/>
          </a:xfrm>
          <a:prstGeom prst="rect">
            <a:avLst/>
          </a:prstGeom>
          <a:noFill/>
          <a:ln>
            <a:noFill/>
          </a:ln>
        </p:spPr>
        <p:txBody>
          <a:bodyPr anchorCtr="0" anchor="t" bIns="91425" lIns="91425" rIns="91425" tIns="91425"/>
          <a:lstStyle>
            <a:lvl1pPr indent="-139700" lvl="0" marL="342900" rtl="0" algn="l">
              <a:spcBef>
                <a:spcPts val="640"/>
              </a:spcBef>
              <a:buClr>
                <a:schemeClr val="dk1"/>
              </a:buClr>
              <a:buFont typeface="Arial"/>
              <a:buChar char="•"/>
              <a:defRPr/>
            </a:lvl1pPr>
            <a:lvl2pPr indent="-107950" lvl="1" marL="742950" rtl="0" algn="l">
              <a:spcBef>
                <a:spcPts val="560"/>
              </a:spcBef>
              <a:buClr>
                <a:schemeClr val="dk1"/>
              </a:buClr>
              <a:buFont typeface="Arial"/>
              <a:buChar char="–"/>
              <a:defRPr/>
            </a:lvl2pPr>
            <a:lvl3pPr indent="-76200" lvl="2" marL="1143000" rtl="0" algn="l">
              <a:spcBef>
                <a:spcPts val="480"/>
              </a:spcBef>
              <a:buClr>
                <a:schemeClr val="dk1"/>
              </a:buClr>
              <a:buFont typeface="Arial"/>
              <a:buChar char="•"/>
              <a:defRPr/>
            </a:lvl3pPr>
            <a:lvl4pPr indent="-101600" lvl="3" marL="1600200" rtl="0" algn="l">
              <a:spcBef>
                <a:spcPts val="400"/>
              </a:spcBef>
              <a:buClr>
                <a:schemeClr val="dk1"/>
              </a:buClr>
              <a:buFont typeface="Arial"/>
              <a:buChar char="–"/>
              <a:defRPr/>
            </a:lvl4pPr>
            <a:lvl5pPr indent="-101600" lvl="4" marL="2057400" rtl="0" algn="l">
              <a:spcBef>
                <a:spcPts val="40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33" name="Shape 33"/>
          <p:cNvSpPr txBox="1"/>
          <p:nvPr>
            <p:ph idx="10" type="dt"/>
          </p:nvPr>
        </p:nvSpPr>
        <p:spPr>
          <a:xfrm>
            <a:off x="457200" y="6356350"/>
            <a:ext cx="2133599" cy="365099"/>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34" name="Shape 34"/>
          <p:cNvSpPr txBox="1"/>
          <p:nvPr>
            <p:ph idx="11" type="ftr"/>
          </p:nvPr>
        </p:nvSpPr>
        <p:spPr>
          <a:xfrm>
            <a:off x="3124200" y="6356350"/>
            <a:ext cx="2895600" cy="365099"/>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35" name="Shape 35"/>
          <p:cNvSpPr txBox="1"/>
          <p:nvPr>
            <p:ph idx="12" type="sldNum"/>
          </p:nvPr>
        </p:nvSpPr>
        <p:spPr>
          <a:xfrm>
            <a:off x="6553200" y="6356350"/>
            <a:ext cx="2133599" cy="365099"/>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7"/>
            <a:ext cx="8229600" cy="1143000"/>
          </a:xfrm>
          <a:prstGeom prst="rect">
            <a:avLst/>
          </a:prstGeom>
          <a:noFill/>
          <a:ln>
            <a:noFill/>
          </a:ln>
        </p:spPr>
        <p:txBody>
          <a:bodyPr anchorCtr="0" anchor="b" bIns="91425" lIns="91425" rIns="91425" tIns="91425"/>
          <a:lstStyle>
            <a:lvl1pPr lvl="0">
              <a:spcBef>
                <a:spcPts val="0"/>
              </a:spcBef>
              <a:buClr>
                <a:schemeClr val="dk1"/>
              </a:buClr>
              <a:buSzPct val="100000"/>
              <a:buNone/>
              <a:defRPr b="1" sz="3600">
                <a:solidFill>
                  <a:schemeClr val="dk1"/>
                </a:solidFill>
              </a:defRPr>
            </a:lvl1pPr>
            <a:lvl2pPr lvl="1">
              <a:spcBef>
                <a:spcPts val="0"/>
              </a:spcBef>
              <a:buClr>
                <a:schemeClr val="dk1"/>
              </a:buClr>
              <a:buSzPct val="100000"/>
              <a:buNone/>
              <a:defRPr b="1" sz="3600">
                <a:solidFill>
                  <a:schemeClr val="dk1"/>
                </a:solidFill>
              </a:defRPr>
            </a:lvl2pPr>
            <a:lvl3pPr lvl="2">
              <a:spcBef>
                <a:spcPts val="0"/>
              </a:spcBef>
              <a:buClr>
                <a:schemeClr val="dk1"/>
              </a:buClr>
              <a:buSzPct val="100000"/>
              <a:buNone/>
              <a:defRPr b="1" sz="3600">
                <a:solidFill>
                  <a:schemeClr val="dk1"/>
                </a:solidFill>
              </a:defRPr>
            </a:lvl3pPr>
            <a:lvl4pPr lvl="3">
              <a:spcBef>
                <a:spcPts val="0"/>
              </a:spcBef>
              <a:buClr>
                <a:schemeClr val="dk1"/>
              </a:buClr>
              <a:buSzPct val="100000"/>
              <a:buNone/>
              <a:defRPr b="1" sz="3600">
                <a:solidFill>
                  <a:schemeClr val="dk1"/>
                </a:solidFill>
              </a:defRPr>
            </a:lvl4pPr>
            <a:lvl5pPr lvl="4">
              <a:spcBef>
                <a:spcPts val="0"/>
              </a:spcBef>
              <a:buClr>
                <a:schemeClr val="dk1"/>
              </a:buClr>
              <a:buSzPct val="100000"/>
              <a:buNone/>
              <a:defRPr b="1" sz="3600">
                <a:solidFill>
                  <a:schemeClr val="dk1"/>
                </a:solidFill>
              </a:defRPr>
            </a:lvl5pPr>
            <a:lvl6pPr lvl="5">
              <a:spcBef>
                <a:spcPts val="0"/>
              </a:spcBef>
              <a:buClr>
                <a:schemeClr val="dk1"/>
              </a:buClr>
              <a:buSzPct val="100000"/>
              <a:buNone/>
              <a:defRPr b="1" sz="3600">
                <a:solidFill>
                  <a:schemeClr val="dk1"/>
                </a:solidFill>
              </a:defRPr>
            </a:lvl6pPr>
            <a:lvl7pPr lvl="6">
              <a:spcBef>
                <a:spcPts val="0"/>
              </a:spcBef>
              <a:buClr>
                <a:schemeClr val="dk1"/>
              </a:buClr>
              <a:buSzPct val="100000"/>
              <a:buNone/>
              <a:defRPr b="1" sz="3600">
                <a:solidFill>
                  <a:schemeClr val="dk1"/>
                </a:solidFill>
              </a:defRPr>
            </a:lvl7pPr>
            <a:lvl8pPr lvl="7">
              <a:spcBef>
                <a:spcPts val="0"/>
              </a:spcBef>
              <a:buClr>
                <a:schemeClr val="dk1"/>
              </a:buClr>
              <a:buSzPct val="100000"/>
              <a:buNone/>
              <a:defRPr b="1" sz="3600">
                <a:solidFill>
                  <a:schemeClr val="dk1"/>
                </a:solidFill>
              </a:defRPr>
            </a:lvl8pPr>
            <a:lvl9pPr lvl="8">
              <a:spcBef>
                <a:spcPts val="0"/>
              </a:spcBef>
              <a:buClr>
                <a:schemeClr val="dk1"/>
              </a:buClr>
              <a:buSzPct val="100000"/>
              <a:buNone/>
              <a:defRPr b="1" sz="3600">
                <a:solidFill>
                  <a:schemeClr val="dk1"/>
                </a:solidFill>
              </a:defRPr>
            </a:lvl9pPr>
          </a:lstStyle>
          <a:p/>
        </p:txBody>
      </p:sp>
      <p:sp>
        <p:nvSpPr>
          <p:cNvPr id="7" name="Shape 7"/>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lvl="0">
              <a:spcBef>
                <a:spcPts val="600"/>
              </a:spcBef>
              <a:buClr>
                <a:schemeClr val="dk1"/>
              </a:buClr>
              <a:buSzPct val="100000"/>
              <a:defRPr sz="3000">
                <a:solidFill>
                  <a:schemeClr val="dk1"/>
                </a:solidFill>
              </a:defRPr>
            </a:lvl1pPr>
            <a:lvl2pPr lvl="1">
              <a:spcBef>
                <a:spcPts val="480"/>
              </a:spcBef>
              <a:buClr>
                <a:schemeClr val="dk1"/>
              </a:buClr>
              <a:buSzPct val="100000"/>
              <a:defRPr sz="2400">
                <a:solidFill>
                  <a:schemeClr val="dk1"/>
                </a:solidFill>
              </a:defRPr>
            </a:lvl2pPr>
            <a:lvl3pPr lvl="2">
              <a:spcBef>
                <a:spcPts val="480"/>
              </a:spcBef>
              <a:buClr>
                <a:schemeClr val="dk1"/>
              </a:buClr>
              <a:buSzPct val="100000"/>
              <a:defRPr sz="2400">
                <a:solidFill>
                  <a:schemeClr val="dk1"/>
                </a:solidFill>
              </a:defRPr>
            </a:lvl3pPr>
            <a:lvl4pPr lvl="3">
              <a:spcBef>
                <a:spcPts val="360"/>
              </a:spcBef>
              <a:buClr>
                <a:schemeClr val="dk1"/>
              </a:buClr>
              <a:buSzPct val="100000"/>
              <a:defRPr sz="1800">
                <a:solidFill>
                  <a:schemeClr val="dk1"/>
                </a:solidFill>
              </a:defRPr>
            </a:lvl4pPr>
            <a:lvl5pPr lvl="4">
              <a:spcBef>
                <a:spcPts val="360"/>
              </a:spcBef>
              <a:buClr>
                <a:schemeClr val="dk1"/>
              </a:buClr>
              <a:buSzPct val="100000"/>
              <a:defRPr sz="1800">
                <a:solidFill>
                  <a:schemeClr val="dk1"/>
                </a:solidFill>
              </a:defRPr>
            </a:lvl5pPr>
            <a:lvl6pPr lvl="5">
              <a:spcBef>
                <a:spcPts val="360"/>
              </a:spcBef>
              <a:buClr>
                <a:schemeClr val="dk1"/>
              </a:buClr>
              <a:buSzPct val="100000"/>
              <a:defRPr sz="1800">
                <a:solidFill>
                  <a:schemeClr val="dk1"/>
                </a:solidFill>
              </a:defRPr>
            </a:lvl6pPr>
            <a:lvl7pPr lvl="6">
              <a:spcBef>
                <a:spcPts val="360"/>
              </a:spcBef>
              <a:buClr>
                <a:schemeClr val="dk1"/>
              </a:buClr>
              <a:buSzPct val="100000"/>
              <a:defRPr sz="1800">
                <a:solidFill>
                  <a:schemeClr val="dk1"/>
                </a:solidFill>
              </a:defRPr>
            </a:lvl7pPr>
            <a:lvl8pPr lvl="7">
              <a:spcBef>
                <a:spcPts val="360"/>
              </a:spcBef>
              <a:buClr>
                <a:schemeClr val="dk1"/>
              </a:buClr>
              <a:buSzPct val="100000"/>
              <a:defRPr sz="1800">
                <a:solidFill>
                  <a:schemeClr val="dk1"/>
                </a:solidFill>
              </a:defRPr>
            </a:lvl8pPr>
            <a:lvl9pPr lvl="8">
              <a:spcBef>
                <a:spcPts val="360"/>
              </a:spcBef>
              <a:buClr>
                <a:schemeClr val="dk1"/>
              </a:buClr>
              <a:buSzPct val="100000"/>
              <a:defRPr sz="1800">
                <a:solidFill>
                  <a:schemeClr val="dk1"/>
                </a:solidFill>
              </a:defRPr>
            </a:lvl9pPr>
          </a:lstStyle>
          <a:p/>
        </p:txBody>
      </p:sp>
      <p:sp>
        <p:nvSpPr>
          <p:cNvPr id="8" name="Shape 8"/>
          <p:cNvSpPr txBox="1"/>
          <p:nvPr>
            <p:ph idx="12" type="sldNum"/>
          </p:nvPr>
        </p:nvSpPr>
        <p:spPr>
          <a:xfrm>
            <a:off x="8556791" y="6333134"/>
            <a:ext cx="548699" cy="524699"/>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43.png"/><Relationship Id="rId5"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02.png"/><Relationship Id="rId4" Type="http://schemas.openxmlformats.org/officeDocument/2006/relationships/image" Target="../media/image09.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06.png"/><Relationship Id="rId4" Type="http://schemas.openxmlformats.org/officeDocument/2006/relationships/image" Target="../media/image16.png"/><Relationship Id="rId9" Type="http://schemas.openxmlformats.org/officeDocument/2006/relationships/image" Target="../media/image25.png"/><Relationship Id="rId5" Type="http://schemas.openxmlformats.org/officeDocument/2006/relationships/image" Target="../media/image09.png"/><Relationship Id="rId6" Type="http://schemas.openxmlformats.org/officeDocument/2006/relationships/image" Target="../media/image02.png"/><Relationship Id="rId7" Type="http://schemas.openxmlformats.org/officeDocument/2006/relationships/image" Target="../media/image03.png"/><Relationship Id="rId8" Type="http://schemas.openxmlformats.org/officeDocument/2006/relationships/image" Target="../media/image0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comments" Target="../comments/comment2.xml"/><Relationship Id="rId4" Type="http://schemas.openxmlformats.org/officeDocument/2006/relationships/image" Target="../media/image11.png"/><Relationship Id="rId5"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07.png"/><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comments" Target="../comments/commen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09.png"/><Relationship Id="rId4" Type="http://schemas.openxmlformats.org/officeDocument/2006/relationships/image" Target="../media/image05.png"/><Relationship Id="rId5" Type="http://schemas.openxmlformats.org/officeDocument/2006/relationships/image" Target="../media/image41.png"/><Relationship Id="rId6"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comments" Target="../comments/commen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0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22.png"/><Relationship Id="rId8"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2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30.png"/><Relationship Id="rId4" Type="http://schemas.openxmlformats.org/officeDocument/2006/relationships/image" Target="../media/image42.png"/><Relationship Id="rId10" Type="http://schemas.openxmlformats.org/officeDocument/2006/relationships/image" Target="../media/image40.png"/><Relationship Id="rId9"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hyperlink" Target="http://bit.ly/1LxtltB" TargetMode="External"/><Relationship Id="rId8"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0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comments" Target="../comments/comment5.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hyperlink" Target="http://bit.ly/1IdsZa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comments" Target="../comments/commen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comments" Target="../comments/comment7.xml"/></Relationships>
</file>

<file path=ppt/slides/_rels/slide74.xml.rels><?xml version="1.0" encoding="UTF-8" standalone="yes"?><Relationships xmlns="http://schemas.openxmlformats.org/package/2006/relationships"><Relationship Id="rId20" Type="http://schemas.openxmlformats.org/officeDocument/2006/relationships/hyperlink" Target="https://commons.wikimedia.org/wiki/File:Delorean_DMC-12_Time_Machine_in_San_Francisco.JPG" TargetMode="External"/><Relationship Id="rId11" Type="http://schemas.openxmlformats.org/officeDocument/2006/relationships/hyperlink" Target="https://commons.wikimedia.org/wiki/File:Digital_Elevation_Model_-_Red_Rocks_Amphitheater,_Colorado.jpg" TargetMode="External"/><Relationship Id="rId10" Type="http://schemas.openxmlformats.org/officeDocument/2006/relationships/hyperlink" Target="https://commons.wikimedia.org/wiki/File:Ant_SEM.jpg" TargetMode="External"/><Relationship Id="rId21" Type="http://schemas.openxmlformats.org/officeDocument/2006/relationships/hyperlink" Target="https://commons.wikimedia.org/wiki/File:FA-18_Hornet_breaking_sound_barrier_(7_July_1999)_-_filtered.jpg" TargetMode="External"/><Relationship Id="rId13" Type="http://schemas.openxmlformats.org/officeDocument/2006/relationships/hyperlink" Target="https://commons.wikimedia.org/wiki/File:Game_of_life_fpento.svg" TargetMode="External"/><Relationship Id="rId12" Type="http://schemas.openxmlformats.org/officeDocument/2006/relationships/hyperlink" Target="https://commons.wikimedia.org/wiki/File:Old_book_bindings.jpg" TargetMode="External"/><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hyperlink" Target="https://commons.wikimedia.org/wiki/File:Edison_Lightbulb_Drawings_2_Mus%C3%A9e_des_Lettres_et_Manuscrits.jpg" TargetMode="External"/><Relationship Id="rId4" Type="http://schemas.openxmlformats.org/officeDocument/2006/relationships/hyperlink" Target="https://commons.wikimedia.org/wiki/File:Grand_Turk(34).jpg" TargetMode="External"/><Relationship Id="rId9" Type="http://schemas.openxmlformats.org/officeDocument/2006/relationships/hyperlink" Target="https://upload.wikimedia.org/wikipedia/commons/2/2b/VariableFrequency.jpg" TargetMode="External"/><Relationship Id="rId15" Type="http://schemas.openxmlformats.org/officeDocument/2006/relationships/hyperlink" Target="https://commons.wikimedia.org/wiki/File:Antonov_An-225_landing_at_Gostomel_Airport.jpeg" TargetMode="External"/><Relationship Id="rId14" Type="http://schemas.openxmlformats.org/officeDocument/2006/relationships/hyperlink" Target="https://commons.wikimedia.org/wiki/File:Amsterdam_-_Hats_-_0931.jpg" TargetMode="External"/><Relationship Id="rId17" Type="http://schemas.openxmlformats.org/officeDocument/2006/relationships/hyperlink" Target="https://commons.wikimedia.org/wiki/File:SanDisk_Cruzer_Micro.png" TargetMode="External"/><Relationship Id="rId16" Type="http://schemas.openxmlformats.org/officeDocument/2006/relationships/hyperlink" Target="https://commons.wikimedia.org/wiki/File:Hard_disk_Western_Digital_WD740_1_(dark1).jpg" TargetMode="External"/><Relationship Id="rId5" Type="http://schemas.openxmlformats.org/officeDocument/2006/relationships/hyperlink" Target="https://commons.wikimedia.org/wiki/File:DNA_Sequencing_Cost_per_Genome_Over_Time.jpg" TargetMode="External"/><Relationship Id="rId19" Type="http://schemas.openxmlformats.org/officeDocument/2006/relationships/hyperlink" Target="https://commons.wikimedia.org/wiki/File:Floppy_disk_2009_G1.jpg" TargetMode="External"/><Relationship Id="rId6" Type="http://schemas.openxmlformats.org/officeDocument/2006/relationships/hyperlink" Target="https://commons.wikimedia.org/wiki/File:Orange-Fruit-Pieces.jpg" TargetMode="External"/><Relationship Id="rId18" Type="http://schemas.openxmlformats.org/officeDocument/2006/relationships/hyperlink" Target="https://commons.wikimedia.org/wiki/File:Compact_disc.svg" TargetMode="External"/><Relationship Id="rId7" Type="http://schemas.openxmlformats.org/officeDocument/2006/relationships/hyperlink" Target="https://en.wikipedia.org/wiki/File:AMS_Euler_sample_text.svg" TargetMode="External"/><Relationship Id="rId8" Type="http://schemas.openxmlformats.org/officeDocument/2006/relationships/hyperlink" Target="https://commons.wikimedia.org/wiki/File:Video_Camera.JP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 name="Shape 39"/>
        <p:cNvGrpSpPr/>
        <p:nvPr/>
      </p:nvGrpSpPr>
      <p:grpSpPr>
        <a:xfrm>
          <a:off x="0" y="0"/>
          <a:ext cx="0" cy="0"/>
          <a:chOff x="0" y="0"/>
          <a:chExt cx="0" cy="0"/>
        </a:xfrm>
      </p:grpSpPr>
      <p:sp>
        <p:nvSpPr>
          <p:cNvPr id="40" name="Shape 40"/>
          <p:cNvSpPr/>
          <p:nvPr/>
        </p:nvSpPr>
        <p:spPr>
          <a:xfrm>
            <a:off x="1058200" y="1313550"/>
            <a:ext cx="7105799" cy="4230900"/>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1" name="Shape 41"/>
          <p:cNvSpPr txBox="1"/>
          <p:nvPr>
            <p:ph type="ctrTitle"/>
          </p:nvPr>
        </p:nvSpPr>
        <p:spPr>
          <a:xfrm>
            <a:off x="724900" y="1969499"/>
            <a:ext cx="7772400" cy="930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 sz="4500" u="none" cap="none" strike="noStrike">
                <a:solidFill>
                  <a:srgbClr val="434343"/>
                </a:solidFill>
                <a:latin typeface="Open Sans"/>
                <a:ea typeface="Open Sans"/>
                <a:cs typeface="Open Sans"/>
                <a:sym typeface="Open Sans"/>
              </a:rPr>
              <a:t>Data Management</a:t>
            </a:r>
          </a:p>
          <a:p>
            <a:pPr indent="0" lvl="0" marL="0" marR="0" rtl="0" algn="ctr">
              <a:spcBef>
                <a:spcPts val="0"/>
              </a:spcBef>
              <a:buClr>
                <a:schemeClr val="dk1"/>
              </a:buClr>
              <a:buSzPct val="25000"/>
              <a:buFont typeface="Calibri"/>
              <a:buNone/>
            </a:pPr>
            <a:r>
              <a:rPr b="0" lang="en" sz="4500">
                <a:solidFill>
                  <a:srgbClr val="434343"/>
                </a:solidFill>
                <a:latin typeface="Open Sans"/>
                <a:ea typeface="Open Sans"/>
                <a:cs typeface="Open Sans"/>
                <a:sym typeface="Open Sans"/>
              </a:rPr>
              <a:t>Techniques</a:t>
            </a:r>
          </a:p>
        </p:txBody>
      </p:sp>
      <p:pic>
        <p:nvPicPr>
          <p:cNvPr id="42" name="Shape 42"/>
          <p:cNvPicPr preferRelativeResize="0"/>
          <p:nvPr/>
        </p:nvPicPr>
        <p:blipFill>
          <a:blip r:embed="rId3">
            <a:alphaModFix/>
          </a:blip>
          <a:stretch>
            <a:fillRect/>
          </a:stretch>
        </p:blipFill>
        <p:spPr>
          <a:xfrm>
            <a:off x="4690300" y="3710725"/>
            <a:ext cx="1905000" cy="914400"/>
          </a:xfrm>
          <a:prstGeom prst="rect">
            <a:avLst/>
          </a:prstGeom>
          <a:noFill/>
          <a:ln>
            <a:noFill/>
          </a:ln>
        </p:spPr>
      </p:pic>
      <p:pic>
        <p:nvPicPr>
          <p:cNvPr id="43" name="Shape 43"/>
          <p:cNvPicPr preferRelativeResize="0"/>
          <p:nvPr/>
        </p:nvPicPr>
        <p:blipFill>
          <a:blip r:embed="rId4">
            <a:alphaModFix/>
          </a:blip>
          <a:stretch>
            <a:fillRect/>
          </a:stretch>
        </p:blipFill>
        <p:spPr>
          <a:xfrm>
            <a:off x="2636925" y="3678650"/>
            <a:ext cx="1343025" cy="914400"/>
          </a:xfrm>
          <a:prstGeom prst="rect">
            <a:avLst/>
          </a:prstGeom>
          <a:noFill/>
          <a:ln>
            <a:noFill/>
          </a:ln>
        </p:spPr>
      </p:pic>
      <p:pic>
        <p:nvPicPr>
          <p:cNvPr id="44" name="Shape 44"/>
          <p:cNvPicPr preferRelativeResize="0"/>
          <p:nvPr/>
        </p:nvPicPr>
        <p:blipFill>
          <a:blip r:embed="rId5">
            <a:alphaModFix/>
          </a:blip>
          <a:stretch>
            <a:fillRect/>
          </a:stretch>
        </p:blipFill>
        <p:spPr>
          <a:xfrm>
            <a:off x="4039343" y="5040225"/>
            <a:ext cx="1065300" cy="372725"/>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p:nvPr/>
        </p:nvSpPr>
        <p:spPr>
          <a:xfrm>
            <a:off x="882175" y="756200"/>
            <a:ext cx="7664400" cy="5451599"/>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05" name="Shape 105"/>
          <p:cNvSpPr txBox="1"/>
          <p:nvPr>
            <p:ph type="title"/>
          </p:nvPr>
        </p:nvSpPr>
        <p:spPr>
          <a:xfrm>
            <a:off x="882075" y="2824150"/>
            <a:ext cx="7664400" cy="8319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4800">
                <a:solidFill>
                  <a:srgbClr val="434343"/>
                </a:solidFill>
                <a:latin typeface="Open Sans"/>
                <a:ea typeface="Open Sans"/>
                <a:cs typeface="Open Sans"/>
                <a:sym typeface="Open Sans"/>
              </a:rPr>
              <a:t>Planning Research</a:t>
            </a:r>
          </a:p>
        </p:txBody>
      </p:sp>
      <p:sp>
        <p:nvSpPr>
          <p:cNvPr id="106" name="Shape 106"/>
          <p:cNvSpPr/>
          <p:nvPr/>
        </p:nvSpPr>
        <p:spPr>
          <a:xfrm>
            <a:off x="4080450" y="1645700"/>
            <a:ext cx="983099" cy="983099"/>
          </a:xfrm>
          <a:prstGeom prst="ellipse">
            <a:avLst/>
          </a:prstGeom>
          <a:solidFill>
            <a:srgbClr val="FF0000"/>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600"/>
              <a:t>1</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2" name="Shape 112"/>
          <p:cNvSpPr txBox="1"/>
          <p:nvPr>
            <p:ph idx="1" type="body"/>
          </p:nvPr>
        </p:nvSpPr>
        <p:spPr>
          <a:xfrm>
            <a:off x="1275775" y="1217650"/>
            <a:ext cx="6981300" cy="4444500"/>
          </a:xfrm>
          <a:prstGeom prst="rect">
            <a:avLst/>
          </a:prstGeom>
          <a:noFill/>
          <a:ln>
            <a:noFill/>
          </a:ln>
        </p:spPr>
        <p:txBody>
          <a:bodyPr anchorCtr="0" anchor="t" bIns="45700" lIns="91425" rIns="91425" tIns="45700">
            <a:noAutofit/>
          </a:bodyPr>
          <a:lstStyle/>
          <a:p>
            <a:pPr indent="0" lvl="0" marL="0" marR="0" rtl="0" algn="l">
              <a:spcBef>
                <a:spcPts val="0"/>
              </a:spcBef>
              <a:buNone/>
            </a:pPr>
            <a:r>
              <a:rPr lang="en" sz="2400">
                <a:solidFill>
                  <a:srgbClr val="434343"/>
                </a:solidFill>
                <a:latin typeface="Open Sans"/>
                <a:ea typeface="Open Sans"/>
                <a:cs typeface="Open Sans"/>
                <a:sym typeface="Open Sans"/>
              </a:rPr>
              <a:t>During the planning stage, you should:</a:t>
            </a:r>
          </a:p>
          <a:p>
            <a:pPr indent="0" lvl="0" marL="0" marR="0" rtl="0" algn="l">
              <a:spcBef>
                <a:spcPts val="0"/>
              </a:spcBef>
              <a:buNone/>
            </a:pPr>
            <a:r>
              <a:t/>
            </a:r>
            <a:endParaRPr sz="2400">
              <a:solidFill>
                <a:srgbClr val="434343"/>
              </a:solidFill>
              <a:latin typeface="Open Sans"/>
              <a:ea typeface="Open Sans"/>
              <a:cs typeface="Open Sans"/>
              <a:sym typeface="Open Sans"/>
            </a:endParaRP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Get to know your </a:t>
            </a:r>
            <a:r>
              <a:rPr b="1" lang="en">
                <a:solidFill>
                  <a:srgbClr val="434343"/>
                </a:solidFill>
                <a:latin typeface="Open Sans"/>
                <a:ea typeface="Open Sans"/>
                <a:cs typeface="Open Sans"/>
                <a:sym typeface="Open Sans"/>
              </a:rPr>
              <a:t>data</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Define </a:t>
            </a:r>
            <a:r>
              <a:rPr b="1" lang="en">
                <a:solidFill>
                  <a:srgbClr val="434343"/>
                </a:solidFill>
                <a:latin typeface="Open Sans"/>
                <a:ea typeface="Open Sans"/>
                <a:cs typeface="Open Sans"/>
                <a:sym typeface="Open Sans"/>
              </a:rPr>
              <a:t>roles</a:t>
            </a:r>
            <a:r>
              <a:rPr lang="en">
                <a:solidFill>
                  <a:srgbClr val="434343"/>
                </a:solidFill>
                <a:latin typeface="Open Sans"/>
                <a:ea typeface="Open Sans"/>
                <a:cs typeface="Open Sans"/>
                <a:sym typeface="Open Sans"/>
              </a:rPr>
              <a:t> and </a:t>
            </a:r>
            <a:r>
              <a:rPr b="1" lang="en">
                <a:solidFill>
                  <a:srgbClr val="434343"/>
                </a:solidFill>
                <a:latin typeface="Open Sans"/>
                <a:ea typeface="Open Sans"/>
                <a:cs typeface="Open Sans"/>
                <a:sym typeface="Open Sans"/>
              </a:rPr>
              <a:t>responsibilities</a:t>
            </a:r>
            <a:r>
              <a:rPr lang="en">
                <a:solidFill>
                  <a:srgbClr val="434343"/>
                </a:solidFill>
                <a:latin typeface="Open Sans"/>
                <a:ea typeface="Open Sans"/>
                <a:cs typeface="Open Sans"/>
                <a:sym typeface="Open Sans"/>
              </a:rPr>
              <a:t> </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Estimate the </a:t>
            </a:r>
            <a:r>
              <a:rPr b="1" lang="en">
                <a:solidFill>
                  <a:srgbClr val="434343"/>
                </a:solidFill>
                <a:latin typeface="Open Sans"/>
                <a:ea typeface="Open Sans"/>
                <a:cs typeface="Open Sans"/>
                <a:sym typeface="Open Sans"/>
              </a:rPr>
              <a:t>costs</a:t>
            </a:r>
            <a:r>
              <a:rPr lang="en">
                <a:solidFill>
                  <a:srgbClr val="434343"/>
                </a:solidFill>
                <a:latin typeface="Open Sans"/>
                <a:ea typeface="Open Sans"/>
                <a:cs typeface="Open Sans"/>
                <a:sym typeface="Open Sans"/>
              </a:rPr>
              <a:t> involved</a:t>
            </a:r>
          </a:p>
          <a:p>
            <a:pPr indent="-342900" lvl="0" marL="3429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203200" lvl="0" marL="2032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8" name="Shape 118"/>
          <p:cNvSpPr txBox="1"/>
          <p:nvPr>
            <p:ph idx="1" type="body"/>
          </p:nvPr>
        </p:nvSpPr>
        <p:spPr>
          <a:xfrm>
            <a:off x="1351975" y="1598650"/>
            <a:ext cx="6981300" cy="9387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sz="2200">
              <a:solidFill>
                <a:srgbClr val="434343"/>
              </a:solidFill>
              <a:latin typeface="Open Sans"/>
              <a:ea typeface="Open Sans"/>
              <a:cs typeface="Open Sans"/>
              <a:sym typeface="Open Sans"/>
            </a:endParaRPr>
          </a:p>
          <a:p>
            <a:pPr indent="-342900" lvl="0" marL="3429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342900" lvl="0" marL="3429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pic>
        <p:nvPicPr>
          <p:cNvPr id="119" name="Shape 119"/>
          <p:cNvPicPr preferRelativeResize="0"/>
          <p:nvPr/>
        </p:nvPicPr>
        <p:blipFill>
          <a:blip r:embed="rId3">
            <a:alphaModFix/>
          </a:blip>
          <a:stretch>
            <a:fillRect/>
          </a:stretch>
        </p:blipFill>
        <p:spPr>
          <a:xfrm>
            <a:off x="0" y="5"/>
            <a:ext cx="9144000" cy="2914668"/>
          </a:xfrm>
          <a:prstGeom prst="rect">
            <a:avLst/>
          </a:prstGeom>
          <a:noFill/>
          <a:ln>
            <a:noFill/>
          </a:ln>
        </p:spPr>
      </p:pic>
      <p:pic>
        <p:nvPicPr>
          <p:cNvPr id="120" name="Shape 120"/>
          <p:cNvPicPr preferRelativeResize="0"/>
          <p:nvPr/>
        </p:nvPicPr>
        <p:blipFill>
          <a:blip r:embed="rId4">
            <a:alphaModFix/>
          </a:blip>
          <a:stretch>
            <a:fillRect/>
          </a:stretch>
        </p:blipFill>
        <p:spPr>
          <a:xfrm>
            <a:off x="3152199" y="2914674"/>
            <a:ext cx="5991799" cy="3981275"/>
          </a:xfrm>
          <a:prstGeom prst="rect">
            <a:avLst/>
          </a:prstGeom>
          <a:noFill/>
          <a:ln>
            <a:noFill/>
          </a:ln>
        </p:spPr>
      </p:pic>
      <p:pic>
        <p:nvPicPr>
          <p:cNvPr id="121" name="Shape 121"/>
          <p:cNvPicPr preferRelativeResize="0"/>
          <p:nvPr/>
        </p:nvPicPr>
        <p:blipFill>
          <a:blip r:embed="rId5">
            <a:alphaModFix/>
          </a:blip>
          <a:stretch>
            <a:fillRect/>
          </a:stretch>
        </p:blipFill>
        <p:spPr>
          <a:xfrm>
            <a:off x="0" y="4591076"/>
            <a:ext cx="3152199" cy="2289078"/>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id="127" name="Shape 127"/>
          <p:cNvPicPr preferRelativeResize="0"/>
          <p:nvPr/>
        </p:nvPicPr>
        <p:blipFill>
          <a:blip r:embed="rId3">
            <a:alphaModFix/>
          </a:blip>
          <a:stretch>
            <a:fillRect/>
          </a:stretch>
        </p:blipFill>
        <p:spPr>
          <a:xfrm>
            <a:off x="15" y="0"/>
            <a:ext cx="9144000" cy="8563489"/>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33" name="Shape 133"/>
          <p:cNvSpPr txBox="1"/>
          <p:nvPr>
            <p:ph idx="1" type="body"/>
          </p:nvPr>
        </p:nvSpPr>
        <p:spPr>
          <a:xfrm>
            <a:off x="1351975" y="1598650"/>
            <a:ext cx="6981300" cy="99179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l">
              <a:spcBef>
                <a:spcPts val="0"/>
              </a:spcBef>
              <a:buNone/>
            </a:pPr>
            <a:r>
              <a:rPr lang="en" sz="2200">
                <a:solidFill>
                  <a:srgbClr val="434343"/>
                </a:solidFill>
                <a:latin typeface="Open Sans"/>
                <a:ea typeface="Open Sans"/>
                <a:cs typeface="Open Sans"/>
                <a:sym typeface="Open Sans"/>
              </a:rPr>
              <a:t> </a:t>
            </a:r>
          </a:p>
          <a:p>
            <a:pPr indent="-342900" lvl="0" marL="3429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342900" lvl="0" marL="3429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pic>
        <p:nvPicPr>
          <p:cNvPr id="134" name="Shape 134"/>
          <p:cNvPicPr preferRelativeResize="0"/>
          <p:nvPr/>
        </p:nvPicPr>
        <p:blipFill>
          <a:blip r:embed="rId3">
            <a:alphaModFix/>
          </a:blip>
          <a:stretch>
            <a:fillRect/>
          </a:stretch>
        </p:blipFill>
        <p:spPr>
          <a:xfrm>
            <a:off x="0" y="0"/>
            <a:ext cx="9144000" cy="6981317"/>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id="140" name="Shape 140"/>
          <p:cNvPicPr preferRelativeResize="0"/>
          <p:nvPr/>
        </p:nvPicPr>
        <p:blipFill>
          <a:blip r:embed="rId3">
            <a:alphaModFix/>
          </a:blip>
          <a:stretch>
            <a:fillRect/>
          </a:stretch>
        </p:blipFill>
        <p:spPr>
          <a:xfrm>
            <a:off x="9" y="381000"/>
            <a:ext cx="9144000" cy="6092193"/>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2CC"/>
        </a:solidFill>
      </p:bgPr>
    </p:bg>
    <p:spTree>
      <p:nvGrpSpPr>
        <p:cNvPr id="144" name="Shape 144"/>
        <p:cNvGrpSpPr/>
        <p:nvPr/>
      </p:nvGrpSpPr>
      <p:grpSpPr>
        <a:xfrm>
          <a:off x="0" y="0"/>
          <a:ext cx="0" cy="0"/>
          <a:chOff x="0" y="0"/>
          <a:chExt cx="0" cy="0"/>
        </a:xfrm>
      </p:grpSpPr>
      <p:sp>
        <p:nvSpPr>
          <p:cNvPr id="145" name="Shape 145"/>
          <p:cNvSpPr txBox="1"/>
          <p:nvPr>
            <p:ph type="title"/>
          </p:nvPr>
        </p:nvSpPr>
        <p:spPr>
          <a:xfrm>
            <a:off x="882075" y="995350"/>
            <a:ext cx="7664400" cy="8319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4800">
                <a:solidFill>
                  <a:srgbClr val="434343"/>
                </a:solidFill>
                <a:latin typeface="Open Sans"/>
                <a:ea typeface="Open Sans"/>
                <a:cs typeface="Open Sans"/>
                <a:sym typeface="Open Sans"/>
              </a:rPr>
              <a:t>Activity 1</a:t>
            </a:r>
          </a:p>
        </p:txBody>
      </p:sp>
      <p:sp>
        <p:nvSpPr>
          <p:cNvPr id="146" name="Shape 146"/>
          <p:cNvSpPr txBox="1"/>
          <p:nvPr>
            <p:ph idx="1" type="body"/>
          </p:nvPr>
        </p:nvSpPr>
        <p:spPr>
          <a:xfrm>
            <a:off x="1199575" y="1522450"/>
            <a:ext cx="6981300" cy="136349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What kinds of data will you be managing?</a:t>
            </a: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pic>
        <p:nvPicPr>
          <p:cNvPr id="147" name="Shape 147"/>
          <p:cNvPicPr preferRelativeResize="0"/>
          <p:nvPr/>
        </p:nvPicPr>
        <p:blipFill>
          <a:blip r:embed="rId3">
            <a:alphaModFix/>
          </a:blip>
          <a:stretch>
            <a:fillRect/>
          </a:stretch>
        </p:blipFill>
        <p:spPr>
          <a:xfrm>
            <a:off x="1335675" y="2556806"/>
            <a:ext cx="1143013" cy="1143000"/>
          </a:xfrm>
          <a:prstGeom prst="rect">
            <a:avLst/>
          </a:prstGeom>
          <a:noFill/>
          <a:ln>
            <a:noFill/>
          </a:ln>
        </p:spPr>
      </p:pic>
      <p:pic>
        <p:nvPicPr>
          <p:cNvPr id="148" name="Shape 148"/>
          <p:cNvPicPr preferRelativeResize="0"/>
          <p:nvPr/>
        </p:nvPicPr>
        <p:blipFill>
          <a:blip r:embed="rId4">
            <a:alphaModFix/>
          </a:blip>
          <a:stretch>
            <a:fillRect/>
          </a:stretch>
        </p:blipFill>
        <p:spPr>
          <a:xfrm>
            <a:off x="1183275" y="4228024"/>
            <a:ext cx="1547124" cy="1123496"/>
          </a:xfrm>
          <a:prstGeom prst="rect">
            <a:avLst/>
          </a:prstGeom>
          <a:noFill/>
          <a:ln>
            <a:noFill/>
          </a:ln>
        </p:spPr>
      </p:pic>
      <p:pic>
        <p:nvPicPr>
          <p:cNvPr id="149" name="Shape 149"/>
          <p:cNvPicPr preferRelativeResize="0"/>
          <p:nvPr/>
        </p:nvPicPr>
        <p:blipFill>
          <a:blip r:embed="rId5">
            <a:alphaModFix/>
          </a:blip>
          <a:stretch>
            <a:fillRect/>
          </a:stretch>
        </p:blipFill>
        <p:spPr>
          <a:xfrm>
            <a:off x="2916100" y="4275800"/>
            <a:ext cx="1547125" cy="1028000"/>
          </a:xfrm>
          <a:prstGeom prst="rect">
            <a:avLst/>
          </a:prstGeom>
          <a:noFill/>
          <a:ln>
            <a:noFill/>
          </a:ln>
        </p:spPr>
      </p:pic>
      <p:pic>
        <p:nvPicPr>
          <p:cNvPr id="150" name="Shape 150"/>
          <p:cNvPicPr preferRelativeResize="0"/>
          <p:nvPr/>
        </p:nvPicPr>
        <p:blipFill>
          <a:blip r:embed="rId6">
            <a:alphaModFix/>
          </a:blip>
          <a:stretch>
            <a:fillRect/>
          </a:stretch>
        </p:blipFill>
        <p:spPr>
          <a:xfrm>
            <a:off x="2606300" y="2480594"/>
            <a:ext cx="4388599" cy="1398875"/>
          </a:xfrm>
          <a:prstGeom prst="rect">
            <a:avLst/>
          </a:prstGeom>
          <a:noFill/>
          <a:ln>
            <a:noFill/>
          </a:ln>
        </p:spPr>
      </p:pic>
      <p:pic>
        <p:nvPicPr>
          <p:cNvPr id="151" name="Shape 151"/>
          <p:cNvPicPr preferRelativeResize="0"/>
          <p:nvPr/>
        </p:nvPicPr>
        <p:blipFill>
          <a:blip r:embed="rId7">
            <a:alphaModFix/>
          </a:blip>
          <a:stretch>
            <a:fillRect/>
          </a:stretch>
        </p:blipFill>
        <p:spPr>
          <a:xfrm>
            <a:off x="4648925" y="4126125"/>
            <a:ext cx="1633876" cy="1225399"/>
          </a:xfrm>
          <a:prstGeom prst="rect">
            <a:avLst/>
          </a:prstGeom>
          <a:noFill/>
          <a:ln>
            <a:noFill/>
          </a:ln>
        </p:spPr>
      </p:pic>
      <p:pic>
        <p:nvPicPr>
          <p:cNvPr id="152" name="Shape 152"/>
          <p:cNvPicPr preferRelativeResize="0"/>
          <p:nvPr/>
        </p:nvPicPr>
        <p:blipFill>
          <a:blip r:embed="rId8">
            <a:alphaModFix/>
          </a:blip>
          <a:stretch>
            <a:fillRect/>
          </a:stretch>
        </p:blipFill>
        <p:spPr>
          <a:xfrm>
            <a:off x="6110005" y="2423773"/>
            <a:ext cx="2057144" cy="1570600"/>
          </a:xfrm>
          <a:prstGeom prst="rect">
            <a:avLst/>
          </a:prstGeom>
          <a:noFill/>
          <a:ln>
            <a:noFill/>
          </a:ln>
        </p:spPr>
      </p:pic>
      <p:pic>
        <p:nvPicPr>
          <p:cNvPr id="153" name="Shape 153"/>
          <p:cNvPicPr preferRelativeResize="0"/>
          <p:nvPr/>
        </p:nvPicPr>
        <p:blipFill>
          <a:blip r:embed="rId9">
            <a:alphaModFix/>
          </a:blip>
          <a:stretch>
            <a:fillRect/>
          </a:stretch>
        </p:blipFill>
        <p:spPr>
          <a:xfrm>
            <a:off x="6480840" y="4228050"/>
            <a:ext cx="1686307" cy="11235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sz="1800">
              <a:solidFill>
                <a:srgbClr val="434343"/>
              </a:solidFill>
              <a:latin typeface="Open Sans"/>
              <a:ea typeface="Open Sans"/>
              <a:cs typeface="Open Sans"/>
              <a:sym typeface="Open Sans"/>
            </a:endParaRPr>
          </a:p>
        </p:txBody>
      </p:sp>
      <p:graphicFrame>
        <p:nvGraphicFramePr>
          <p:cNvPr id="159" name="Shape 159"/>
          <p:cNvGraphicFramePr/>
          <p:nvPr/>
        </p:nvGraphicFramePr>
        <p:xfrm>
          <a:off x="1153550" y="489775"/>
          <a:ext cx="3000000" cy="3000000"/>
        </p:xfrm>
        <a:graphic>
          <a:graphicData uri="http://schemas.openxmlformats.org/drawingml/2006/table">
            <a:tbl>
              <a:tblPr>
                <a:noFill/>
                <a:tableStyleId>{E3B317E3-B17E-45E5-87F1-79EFC010B886}</a:tableStyleId>
              </a:tblPr>
              <a:tblGrid>
                <a:gridCol w="2413000"/>
                <a:gridCol w="2413000"/>
                <a:gridCol w="2413000"/>
              </a:tblGrid>
              <a:tr h="381000">
                <a:tc>
                  <a:txBody>
                    <a:bodyPr>
                      <a:noAutofit/>
                    </a:bodyPr>
                    <a:lstStyle/>
                    <a:p>
                      <a:pPr lvl="0" algn="ctr">
                        <a:spcBef>
                          <a:spcPts val="0"/>
                        </a:spcBef>
                        <a:buNone/>
                      </a:pPr>
                      <a:r>
                        <a:rPr lang="en" sz="1800"/>
                        <a:t>Collector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lgn="ctr">
                        <a:spcBef>
                          <a:spcPts val="0"/>
                        </a:spcBef>
                        <a:buNone/>
                      </a:pPr>
                      <a:r>
                        <a:rPr lang="en" sz="1800"/>
                        <a:t>Ethics officer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lgn="ctr">
                        <a:spcBef>
                          <a:spcPts val="0"/>
                        </a:spcBef>
                        <a:buNone/>
                      </a:pPr>
                      <a:r>
                        <a:rPr lang="en" sz="1800"/>
                        <a:t>Data Custodian</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algn="ctr">
                        <a:spcBef>
                          <a:spcPts val="0"/>
                        </a:spcBef>
                        <a:buNone/>
                      </a:pPr>
                      <a:r>
                        <a:rPr lang="en" sz="1800"/>
                        <a:t>Checker of back ups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lgn="ctr">
                        <a:spcBef>
                          <a:spcPts val="0"/>
                        </a:spcBef>
                        <a:buNone/>
                      </a:pPr>
                      <a:r>
                        <a:rPr lang="en" sz="1800"/>
                        <a:t>Validator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lgn="ctr">
                        <a:spcBef>
                          <a:spcPts val="0"/>
                        </a:spcBef>
                        <a:buNone/>
                      </a:pPr>
                      <a:r>
                        <a:rPr lang="en" sz="1800"/>
                        <a:t>Licensor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algn="ctr">
                        <a:spcBef>
                          <a:spcPts val="0"/>
                        </a:spcBef>
                        <a:buNone/>
                      </a:pPr>
                      <a:r>
                        <a:rPr lang="en" sz="1800"/>
                        <a:t>Publisher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lgn="ctr">
                        <a:spcBef>
                          <a:spcPts val="0"/>
                        </a:spcBef>
                        <a:buNone/>
                      </a:pPr>
                      <a:r>
                        <a:rPr lang="en" sz="1800"/>
                        <a:t>Promoter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lgn="ctr">
                        <a:spcBef>
                          <a:spcPts val="0"/>
                        </a:spcBef>
                        <a:buNone/>
                      </a:pPr>
                      <a:r>
                        <a:rPr lang="en" sz="1800"/>
                        <a:t>Planner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
        <p:nvSpPr>
          <p:cNvPr id="160" name="Shape 160"/>
          <p:cNvSpPr txBox="1"/>
          <p:nvPr/>
        </p:nvSpPr>
        <p:spPr>
          <a:xfrm>
            <a:off x="1308250" y="3349725"/>
            <a:ext cx="6525599" cy="1004099"/>
          </a:xfrm>
          <a:prstGeom prst="rect">
            <a:avLst/>
          </a:prstGeom>
          <a:noFill/>
          <a:ln>
            <a:noFill/>
          </a:ln>
        </p:spPr>
        <p:txBody>
          <a:bodyPr anchorCtr="0" anchor="t" bIns="91425" lIns="91425" rIns="91425" tIns="91425">
            <a:noAutofit/>
          </a:bodyPr>
          <a:lstStyle/>
          <a:p>
            <a:pPr lvl="0" algn="ctr">
              <a:spcBef>
                <a:spcPts val="0"/>
              </a:spcBef>
              <a:buNone/>
            </a:pPr>
            <a:r>
              <a:t/>
            </a:r>
            <a:endParaRPr sz="1800"/>
          </a:p>
        </p:txBody>
      </p:sp>
      <p:pic>
        <p:nvPicPr>
          <p:cNvPr id="161" name="Shape 161"/>
          <p:cNvPicPr preferRelativeResize="0"/>
          <p:nvPr/>
        </p:nvPicPr>
        <p:blipFill>
          <a:blip r:embed="rId3">
            <a:alphaModFix/>
          </a:blip>
          <a:stretch>
            <a:fillRect/>
          </a:stretch>
        </p:blipFill>
        <p:spPr>
          <a:xfrm>
            <a:off x="-547300" y="2021825"/>
            <a:ext cx="9950673" cy="662964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sz="1800">
              <a:solidFill>
                <a:srgbClr val="434343"/>
              </a:solidFill>
              <a:latin typeface="Open Sans"/>
              <a:ea typeface="Open Sans"/>
              <a:cs typeface="Open Sans"/>
              <a:sym typeface="Open Sans"/>
            </a:endParaRPr>
          </a:p>
        </p:txBody>
      </p:sp>
      <p:sp>
        <p:nvSpPr>
          <p:cNvPr id="167" name="Shape 167"/>
          <p:cNvSpPr txBox="1"/>
          <p:nvPr/>
        </p:nvSpPr>
        <p:spPr>
          <a:xfrm>
            <a:off x="1115275" y="876275"/>
            <a:ext cx="7198199" cy="536100"/>
          </a:xfrm>
          <a:prstGeom prst="rect">
            <a:avLst/>
          </a:prstGeom>
          <a:noFill/>
          <a:ln>
            <a:noFill/>
          </a:ln>
        </p:spPr>
        <p:txBody>
          <a:bodyPr anchorCtr="0" anchor="t" bIns="91425" lIns="91425" rIns="91425" tIns="91425">
            <a:noAutofit/>
          </a:bodyPr>
          <a:lstStyle/>
          <a:p>
            <a:pPr lvl="0" rtl="0" algn="just">
              <a:spcBef>
                <a:spcPts val="0"/>
              </a:spcBef>
              <a:buNone/>
            </a:pPr>
            <a:r>
              <a:rPr i="1" lang="en" sz="2400"/>
              <a:t>“It is astonishing how little communication there is in the scientific community concerning planning of the project and talking about who is doing what,” says Ulrike Beisiegel, an ombudsman for the German Research Foundation in Hamburg. </a:t>
            </a:r>
            <a:r>
              <a:rPr b="1" i="1" lang="en" sz="2400"/>
              <a:t>Without such planning, and a written agreement, scientists can find themselves in testy exchanges over paper authorship and </a:t>
            </a:r>
            <a:r>
              <a:rPr b="1" i="1" lang="en" sz="2400" u="sng"/>
              <a:t>data ownership</a:t>
            </a:r>
            <a:r>
              <a:rPr b="1" i="1" lang="en" sz="2400"/>
              <a:t>.</a:t>
            </a:r>
            <a:r>
              <a:rPr i="1" lang="en" sz="2400"/>
              <a:t> At best, these are rocky patches that can be smoothed over; at worst, such conflicts can lead to abandoned projects, wasted research funds and lawsuits.</a:t>
            </a:r>
          </a:p>
        </p:txBody>
      </p:sp>
      <p:sp>
        <p:nvSpPr>
          <p:cNvPr id="168" name="Shape 168"/>
          <p:cNvSpPr txBox="1"/>
          <p:nvPr/>
        </p:nvSpPr>
        <p:spPr>
          <a:xfrm>
            <a:off x="3407200" y="5225625"/>
            <a:ext cx="4818899" cy="602700"/>
          </a:xfrm>
          <a:prstGeom prst="rect">
            <a:avLst/>
          </a:prstGeom>
          <a:noFill/>
          <a:ln>
            <a:noFill/>
          </a:ln>
        </p:spPr>
        <p:txBody>
          <a:bodyPr anchorCtr="0" anchor="t" bIns="91425" lIns="91425" rIns="91425" tIns="91425">
            <a:noAutofit/>
          </a:bodyPr>
          <a:lstStyle/>
          <a:p>
            <a:pPr lvl="0" rtl="0" algn="r">
              <a:spcBef>
                <a:spcPts val="0"/>
              </a:spcBef>
              <a:buNone/>
            </a:pPr>
            <a:r>
              <a:rPr lang="en" sz="1800">
                <a:solidFill>
                  <a:schemeClr val="dk1"/>
                </a:solidFill>
              </a:rPr>
              <a:t>— </a:t>
            </a:r>
            <a:r>
              <a:rPr lang="en" sz="1800"/>
              <a:t>“Collaborations: With all good intentions” </a:t>
            </a:r>
          </a:p>
          <a:p>
            <a:pPr lvl="0" algn="r">
              <a:spcBef>
                <a:spcPts val="0"/>
              </a:spcBef>
              <a:buNone/>
            </a:pPr>
            <a:r>
              <a:rPr lang="en" sz="1800"/>
              <a:t>Nature, 9 April 2008</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2CC"/>
        </a:solidFill>
      </p:bgPr>
    </p:bg>
    <p:spTree>
      <p:nvGrpSpPr>
        <p:cNvPr id="172" name="Shape 172"/>
        <p:cNvGrpSpPr/>
        <p:nvPr/>
      </p:nvGrpSpPr>
      <p:grpSpPr>
        <a:xfrm>
          <a:off x="0" y="0"/>
          <a:ext cx="0" cy="0"/>
          <a:chOff x="0" y="0"/>
          <a:chExt cx="0" cy="0"/>
        </a:xfrm>
      </p:grpSpPr>
      <p:sp>
        <p:nvSpPr>
          <p:cNvPr id="173" name="Shape 173"/>
          <p:cNvSpPr txBox="1"/>
          <p:nvPr>
            <p:ph type="title"/>
          </p:nvPr>
        </p:nvSpPr>
        <p:spPr>
          <a:xfrm>
            <a:off x="882075" y="995350"/>
            <a:ext cx="7664400" cy="8319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4800">
                <a:solidFill>
                  <a:srgbClr val="434343"/>
                </a:solidFill>
                <a:latin typeface="Open Sans"/>
                <a:ea typeface="Open Sans"/>
                <a:cs typeface="Open Sans"/>
                <a:sym typeface="Open Sans"/>
              </a:rPr>
              <a:t>Activity 2</a:t>
            </a:r>
          </a:p>
        </p:txBody>
      </p:sp>
      <p:sp>
        <p:nvSpPr>
          <p:cNvPr id="174" name="Shape 174"/>
          <p:cNvSpPr txBox="1"/>
          <p:nvPr>
            <p:ph idx="1" type="body"/>
          </p:nvPr>
        </p:nvSpPr>
        <p:spPr>
          <a:xfrm>
            <a:off x="1199575" y="2055850"/>
            <a:ext cx="6981300" cy="1363499"/>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On a sticky note or two, spend 5 minutes noting down all the people who will have a role to play in managing your data.</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What aspect is each responsible for?</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 name="Shape 48"/>
        <p:cNvGrpSpPr/>
        <p:nvPr/>
      </p:nvGrpSpPr>
      <p:grpSpPr>
        <a:xfrm>
          <a:off x="0" y="0"/>
          <a:ext cx="0" cy="0"/>
          <a:chOff x="0" y="0"/>
          <a:chExt cx="0" cy="0"/>
        </a:xfrm>
      </p:grpSpPr>
      <p:sp>
        <p:nvSpPr>
          <p:cNvPr id="49" name="Shape 49"/>
          <p:cNvSpPr/>
          <p:nvPr/>
        </p:nvSpPr>
        <p:spPr>
          <a:xfrm>
            <a:off x="882175" y="756200"/>
            <a:ext cx="7664400" cy="5451599"/>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882075" y="2824150"/>
            <a:ext cx="7664400" cy="8319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4800">
                <a:solidFill>
                  <a:srgbClr val="434343"/>
                </a:solidFill>
                <a:latin typeface="Open Sans"/>
                <a:ea typeface="Open Sans"/>
                <a:cs typeface="Open Sans"/>
                <a:sym typeface="Open Sans"/>
              </a:rPr>
              <a:t>Introduction</a:t>
            </a:r>
          </a:p>
        </p:txBody>
      </p:sp>
      <p:sp>
        <p:nvSpPr>
          <p:cNvPr id="51" name="Shape 51"/>
          <p:cNvSpPr txBox="1"/>
          <p:nvPr/>
        </p:nvSpPr>
        <p:spPr>
          <a:xfrm>
            <a:off x="4528665" y="1944100"/>
            <a:ext cx="371400" cy="536100"/>
          </a:xfrm>
          <a:prstGeom prst="rect">
            <a:avLst/>
          </a:prstGeom>
          <a:noFill/>
          <a:ln>
            <a:noFill/>
          </a:ln>
        </p:spPr>
        <p:txBody>
          <a:bodyPr anchorCtr="0" anchor="t" bIns="91425" lIns="91425" rIns="91425" tIns="91425">
            <a:noAutofit/>
          </a:bodyPr>
          <a:lstStyle/>
          <a:p>
            <a:pPr lvl="0" rtl="0">
              <a:spcBef>
                <a:spcPts val="0"/>
              </a:spcBef>
              <a:buNone/>
            </a:pPr>
            <a:r>
              <a:rPr b="1" lang="en" sz="3000">
                <a:solidFill>
                  <a:schemeClr val="lt1"/>
                </a:solidFill>
                <a:latin typeface="Open Sans"/>
                <a:ea typeface="Open Sans"/>
                <a:cs typeface="Open Sans"/>
                <a:sym typeface="Open Sans"/>
              </a:rPr>
              <a:t>1</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sz="1800">
              <a:solidFill>
                <a:srgbClr val="434343"/>
              </a:solidFill>
              <a:latin typeface="Open Sans"/>
              <a:ea typeface="Open Sans"/>
              <a:cs typeface="Open Sans"/>
              <a:sym typeface="Open Sans"/>
            </a:endParaRPr>
          </a:p>
        </p:txBody>
      </p:sp>
      <p:graphicFrame>
        <p:nvGraphicFramePr>
          <p:cNvPr id="180" name="Shape 180"/>
          <p:cNvGraphicFramePr/>
          <p:nvPr/>
        </p:nvGraphicFramePr>
        <p:xfrm>
          <a:off x="1104900" y="2667000"/>
          <a:ext cx="3000000" cy="3000000"/>
        </p:xfrm>
        <a:graphic>
          <a:graphicData uri="http://schemas.openxmlformats.org/drawingml/2006/table">
            <a:tbl>
              <a:tblPr>
                <a:noFill/>
                <a:tableStyleId>{E3B317E3-B17E-45E5-87F1-79EFC010B886}</a:tableStyleId>
              </a:tblPr>
              <a:tblGrid>
                <a:gridCol w="2413000"/>
                <a:gridCol w="2413000"/>
                <a:gridCol w="2413000"/>
              </a:tblGrid>
              <a:tr h="381000">
                <a:tc>
                  <a:txBody>
                    <a:bodyPr>
                      <a:noAutofit/>
                    </a:bodyPr>
                    <a:lstStyle/>
                    <a:p>
                      <a:pPr lvl="0">
                        <a:spcBef>
                          <a:spcPts val="0"/>
                        </a:spcBef>
                        <a:buNone/>
                      </a:pPr>
                      <a:r>
                        <a:rPr b="1" lang="en" sz="1800"/>
                        <a:t>Before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CFE2F3"/>
                    </a:solidFill>
                  </a:tcPr>
                </a:tc>
                <a:tc>
                  <a:txBody>
                    <a:bodyPr>
                      <a:noAutofit/>
                    </a:bodyPr>
                    <a:lstStyle/>
                    <a:p>
                      <a:pPr lvl="0">
                        <a:spcBef>
                          <a:spcPts val="0"/>
                        </a:spcBef>
                        <a:buNone/>
                      </a:pPr>
                      <a:r>
                        <a:rPr b="1" lang="en" sz="1800"/>
                        <a:t>During</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FFF2CC"/>
                    </a:solidFill>
                  </a:tcPr>
                </a:tc>
                <a:tc>
                  <a:txBody>
                    <a:bodyPr>
                      <a:noAutofit/>
                    </a:bodyPr>
                    <a:lstStyle/>
                    <a:p>
                      <a:pPr lvl="0">
                        <a:spcBef>
                          <a:spcPts val="0"/>
                        </a:spcBef>
                        <a:buNone/>
                      </a:pPr>
                      <a:r>
                        <a:rPr b="1" lang="en" sz="1800"/>
                        <a:t>After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F4CCCC"/>
                    </a:solidFill>
                  </a:tcPr>
                </a:tc>
              </a:tr>
              <a:tr h="381000">
                <a:tc>
                  <a:txBody>
                    <a:bodyPr>
                      <a:noAutofit/>
                    </a:bodyPr>
                    <a:lstStyle/>
                    <a:p>
                      <a:pPr lvl="0">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CFE2F3"/>
                    </a:solidFill>
                  </a:tcPr>
                </a:tc>
                <a:tc>
                  <a:txBody>
                    <a:bodyPr>
                      <a:noAutofit/>
                    </a:bodyPr>
                    <a:lstStyle/>
                    <a:p>
                      <a:pPr lvl="0">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FFF2CC"/>
                    </a:solidFill>
                  </a:tcPr>
                </a:tc>
                <a:tc>
                  <a:txBody>
                    <a:bodyPr>
                      <a:noAutofit/>
                    </a:bodyPr>
                    <a:lstStyle/>
                    <a:p>
                      <a:pPr lvl="0">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F4CCCC"/>
                    </a:solidFill>
                  </a:tcPr>
                </a:tc>
              </a:tr>
              <a:tr h="381000">
                <a:tc>
                  <a:txBody>
                    <a:bodyPr>
                      <a:noAutofit/>
                    </a:bodyPr>
                    <a:lstStyle/>
                    <a:p>
                      <a:pPr lvl="0">
                        <a:spcBef>
                          <a:spcPts val="0"/>
                        </a:spcBef>
                        <a:buNone/>
                      </a:pPr>
                      <a:r>
                        <a:rPr lang="en" sz="1800"/>
                        <a:t>Your time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CFE2F3"/>
                    </a:solidFill>
                  </a:tcPr>
                </a:tc>
                <a:tc>
                  <a:txBody>
                    <a:bodyPr>
                      <a:noAutofit/>
                    </a:bodyPr>
                    <a:lstStyle/>
                    <a:p>
                      <a:pPr lvl="0">
                        <a:spcBef>
                          <a:spcPts val="0"/>
                        </a:spcBef>
                        <a:buNone/>
                      </a:pPr>
                      <a:r>
                        <a:rPr lang="en" sz="1800"/>
                        <a:t>Your time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FFF2CC"/>
                    </a:solidFill>
                  </a:tcPr>
                </a:tc>
                <a:tc>
                  <a:txBody>
                    <a:bodyPr>
                      <a:noAutofit/>
                    </a:bodyPr>
                    <a:lstStyle/>
                    <a:p>
                      <a:pPr lvl="0">
                        <a:spcBef>
                          <a:spcPts val="0"/>
                        </a:spcBef>
                        <a:buNone/>
                      </a:pPr>
                      <a:r>
                        <a:rPr lang="en" sz="1800"/>
                        <a:t>Your time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F4CCCC"/>
                    </a:solidFill>
                  </a:tcPr>
                </a:tc>
              </a:tr>
              <a:tr h="381000">
                <a:tc>
                  <a:txBody>
                    <a:bodyPr>
                      <a:noAutofit/>
                    </a:bodyPr>
                    <a:lstStyle/>
                    <a:p>
                      <a:pPr lvl="0">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CFE2F3"/>
                    </a:solidFill>
                  </a:tcPr>
                </a:tc>
                <a:tc>
                  <a:txBody>
                    <a:bodyPr>
                      <a:noAutofit/>
                    </a:bodyPr>
                    <a:lstStyle/>
                    <a:p>
                      <a:pPr lvl="0" rtl="0">
                        <a:spcBef>
                          <a:spcPts val="0"/>
                        </a:spcBef>
                        <a:buNone/>
                      </a:pPr>
                      <a:r>
                        <a:rPr lang="en" sz="1800">
                          <a:solidFill>
                            <a:schemeClr val="dk1"/>
                          </a:solidFill>
                        </a:rPr>
                        <a:t>Storage costs</a:t>
                      </a:r>
                    </a:p>
                    <a:p>
                      <a:pPr lvl="0" rtl="0">
                        <a:spcBef>
                          <a:spcPts val="0"/>
                        </a:spcBef>
                        <a:buNone/>
                      </a:pPr>
                      <a:r>
                        <a:t/>
                      </a:r>
                      <a:endParaRPr sz="1800">
                        <a:solidFill>
                          <a:schemeClr val="dk1"/>
                        </a:solidFill>
                      </a:endParaRPr>
                    </a:p>
                    <a:p>
                      <a:pPr lvl="0" rtl="0">
                        <a:spcBef>
                          <a:spcPts val="0"/>
                        </a:spcBef>
                        <a:buNone/>
                      </a:pPr>
                      <a:r>
                        <a:rPr lang="en" sz="1800">
                          <a:solidFill>
                            <a:schemeClr val="dk1"/>
                          </a:solidFill>
                        </a:rPr>
                        <a:t>Transcription</a:t>
                      </a:r>
                    </a:p>
                    <a:p>
                      <a:pPr lvl="0" rtl="0">
                        <a:spcBef>
                          <a:spcPts val="0"/>
                        </a:spcBef>
                        <a:buNone/>
                      </a:pPr>
                      <a:r>
                        <a:t/>
                      </a:r>
                      <a:endParaRPr sz="1800">
                        <a:solidFill>
                          <a:schemeClr val="dk1"/>
                        </a:solidFill>
                      </a:endParaRPr>
                    </a:p>
                    <a:p>
                      <a:pPr lvl="0">
                        <a:spcBef>
                          <a:spcPts val="0"/>
                        </a:spcBef>
                        <a:buNone/>
                      </a:pPr>
                      <a:r>
                        <a:rPr lang="en" sz="1800">
                          <a:solidFill>
                            <a:schemeClr val="dk1"/>
                          </a:solidFill>
                        </a:rPr>
                        <a:t>Digitisation</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FFF2CC"/>
                    </a:solidFill>
                  </a:tcPr>
                </a:tc>
                <a:tc>
                  <a:txBody>
                    <a:bodyPr>
                      <a:noAutofit/>
                    </a:bodyPr>
                    <a:lstStyle/>
                    <a:p>
                      <a:pPr lvl="0" rtl="0">
                        <a:spcBef>
                          <a:spcPts val="0"/>
                        </a:spcBef>
                        <a:buNone/>
                      </a:pPr>
                      <a:r>
                        <a:rPr lang="en" sz="1800">
                          <a:solidFill>
                            <a:schemeClr val="dk1"/>
                          </a:solidFill>
                        </a:rPr>
                        <a:t>Ongoing archival costs</a:t>
                      </a:r>
                    </a:p>
                    <a:p>
                      <a:pPr lvl="0" rtl="0">
                        <a:spcBef>
                          <a:spcPts val="0"/>
                        </a:spcBef>
                        <a:buNone/>
                      </a:pPr>
                      <a:r>
                        <a:t/>
                      </a:r>
                      <a:endParaRPr sz="1800">
                        <a:solidFill>
                          <a:schemeClr val="dk1"/>
                        </a:solidFill>
                      </a:endParaRPr>
                    </a:p>
                    <a:p>
                      <a:pPr lvl="0">
                        <a:spcBef>
                          <a:spcPts val="0"/>
                        </a:spcBef>
                        <a:buNone/>
                      </a:pPr>
                      <a:r>
                        <a:rPr lang="en" sz="1800">
                          <a:solidFill>
                            <a:schemeClr val="dk1"/>
                          </a:solidFill>
                        </a:rPr>
                        <a:t>Hosting</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rgbClr val="F4CCCC"/>
                    </a:solidFill>
                  </a:tcPr>
                </a:tc>
              </a:tr>
            </a:tbl>
          </a:graphicData>
        </a:graphic>
      </p:graphicFrame>
      <p:sp>
        <p:nvSpPr>
          <p:cNvPr id="181" name="Shape 181"/>
          <p:cNvSpPr txBox="1"/>
          <p:nvPr/>
        </p:nvSpPr>
        <p:spPr>
          <a:xfrm>
            <a:off x="1115275" y="1619450"/>
            <a:ext cx="7198199" cy="1004099"/>
          </a:xfrm>
          <a:prstGeom prst="rect">
            <a:avLst/>
          </a:prstGeom>
          <a:noFill/>
          <a:ln>
            <a:noFill/>
          </a:ln>
        </p:spPr>
        <p:txBody>
          <a:bodyPr anchorCtr="0" anchor="t" bIns="91425" lIns="91425" rIns="91425" tIns="91425">
            <a:noAutofit/>
          </a:bodyPr>
          <a:lstStyle/>
          <a:p>
            <a:pPr lvl="0" algn="ctr">
              <a:spcBef>
                <a:spcPts val="0"/>
              </a:spcBef>
              <a:buNone/>
            </a:pPr>
            <a:r>
              <a:rPr lang="en" sz="2400"/>
              <a:t>Like any other research infrastructure, data management comes at a cost</a:t>
            </a:r>
          </a:p>
        </p:txBody>
      </p:sp>
      <p:sp>
        <p:nvSpPr>
          <p:cNvPr id="182" name="Shape 182"/>
          <p:cNvSpPr txBox="1"/>
          <p:nvPr>
            <p:ph type="title"/>
          </p:nvPr>
        </p:nvSpPr>
        <p:spPr>
          <a:xfrm>
            <a:off x="533400" y="444350"/>
            <a:ext cx="82296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Costing data management</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413400" y="789400"/>
            <a:ext cx="82296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To re-cap</a:t>
            </a:r>
          </a:p>
        </p:txBody>
      </p:sp>
      <p:sp>
        <p:nvSpPr>
          <p:cNvPr id="188" name="Shape 188"/>
          <p:cNvSpPr/>
          <p:nvPr/>
        </p:nvSpPr>
        <p:spPr>
          <a:xfrm>
            <a:off x="1039625" y="4433725"/>
            <a:ext cx="7274700" cy="2145299"/>
          </a:xfrm>
          <a:prstGeom prst="roundRect">
            <a:avLst>
              <a:gd fmla="val 16667" name="adj"/>
            </a:avLst>
          </a:prstGeom>
          <a:solidFill>
            <a:srgbClr val="EAD1DC"/>
          </a:solidFill>
          <a:ln>
            <a:noFill/>
          </a:ln>
        </p:spPr>
        <p:txBody>
          <a:bodyPr anchorCtr="0" anchor="ctr" bIns="91425" lIns="91425" rIns="91425" tIns="91425">
            <a:noAutofit/>
          </a:bodyPr>
          <a:lstStyle/>
          <a:p>
            <a:pPr lvl="0" rtl="0">
              <a:spcBef>
                <a:spcPts val="0"/>
              </a:spcBef>
              <a:buNone/>
            </a:pPr>
            <a:r>
              <a:t/>
            </a:r>
            <a:endParaRPr>
              <a:solidFill>
                <a:srgbClr val="00FFFF"/>
              </a:solidFill>
            </a:endParaRPr>
          </a:p>
        </p:txBody>
      </p:sp>
      <p:sp>
        <p:nvSpPr>
          <p:cNvPr id="189" name="Shape 189"/>
          <p:cNvSpPr txBox="1"/>
          <p:nvPr/>
        </p:nvSpPr>
        <p:spPr>
          <a:xfrm>
            <a:off x="1115275" y="4683050"/>
            <a:ext cx="7198199" cy="1303799"/>
          </a:xfrm>
          <a:prstGeom prst="rect">
            <a:avLst/>
          </a:prstGeom>
          <a:noFill/>
          <a:ln>
            <a:noFill/>
          </a:ln>
        </p:spPr>
        <p:txBody>
          <a:bodyPr anchorCtr="0" anchor="t" bIns="91425" lIns="91425" rIns="91425" tIns="91425">
            <a:noAutofit/>
          </a:bodyPr>
          <a:lstStyle/>
          <a:p>
            <a:pPr lvl="0" rtl="0" algn="ctr">
              <a:spcBef>
                <a:spcPts val="0"/>
              </a:spcBef>
              <a:buNone/>
            </a:pPr>
            <a:r>
              <a:rPr b="1" lang="en" sz="2400"/>
              <a:t>Where to get help</a:t>
            </a:r>
          </a:p>
          <a:p>
            <a:pPr lvl="0" rtl="0" algn="ctr">
              <a:spcBef>
                <a:spcPts val="0"/>
              </a:spcBef>
              <a:buNone/>
            </a:pPr>
            <a:r>
              <a:t/>
            </a:r>
            <a:endParaRPr sz="2400"/>
          </a:p>
          <a:p>
            <a:pPr lvl="0" rtl="0" algn="ctr">
              <a:spcBef>
                <a:spcPts val="0"/>
              </a:spcBef>
              <a:buNone/>
            </a:pPr>
            <a:r>
              <a:rPr b="1" lang="en" sz="2400">
                <a:solidFill>
                  <a:srgbClr val="FF0000"/>
                </a:solidFill>
              </a:rPr>
              <a:t>[TODO] Your eResearch Analyst</a:t>
            </a:r>
          </a:p>
          <a:p>
            <a:pPr lvl="0" rtl="0" algn="ctr">
              <a:spcBef>
                <a:spcPts val="0"/>
              </a:spcBef>
              <a:buNone/>
            </a:pPr>
            <a:r>
              <a:rPr b="1" lang="en" sz="2400">
                <a:solidFill>
                  <a:srgbClr val="FF0000"/>
                </a:solidFill>
              </a:rPr>
              <a:t>Your Research Data Coordinator</a:t>
            </a:r>
          </a:p>
          <a:p>
            <a:pPr lvl="0" rtl="0" algn="ctr">
              <a:spcBef>
                <a:spcPts val="0"/>
              </a:spcBef>
              <a:buNone/>
            </a:pPr>
            <a:r>
              <a:t/>
            </a:r>
            <a:endParaRPr sz="2400"/>
          </a:p>
        </p:txBody>
      </p:sp>
      <p:sp>
        <p:nvSpPr>
          <p:cNvPr id="190" name="Shape 190"/>
          <p:cNvSpPr txBox="1"/>
          <p:nvPr>
            <p:ph idx="1" type="body"/>
          </p:nvPr>
        </p:nvSpPr>
        <p:spPr>
          <a:xfrm>
            <a:off x="1275775" y="1576000"/>
            <a:ext cx="6943199" cy="2226600"/>
          </a:xfrm>
          <a:prstGeom prst="rect">
            <a:avLst/>
          </a:prstGeom>
          <a:noFill/>
          <a:ln>
            <a:noFill/>
          </a:ln>
        </p:spPr>
        <p:txBody>
          <a:bodyPr anchorCtr="0" anchor="t" bIns="45700" lIns="91425" rIns="91425" tIns="45700">
            <a:noAutofit/>
          </a:bodyPr>
          <a:lstStyle/>
          <a:p>
            <a:pPr indent="0" lvl="0" marL="0" marR="0" rtl="0" algn="l">
              <a:spcBef>
                <a:spcPts val="0"/>
              </a:spcBef>
              <a:buNone/>
            </a:pPr>
            <a:r>
              <a:rPr lang="en" sz="2400">
                <a:solidFill>
                  <a:srgbClr val="434343"/>
                </a:solidFill>
                <a:latin typeface="Open Sans"/>
                <a:ea typeface="Open Sans"/>
                <a:cs typeface="Open Sans"/>
                <a:sym typeface="Open Sans"/>
              </a:rPr>
              <a:t>During the planning stage, you should:</a:t>
            </a:r>
          </a:p>
          <a:p>
            <a:pPr indent="0" lvl="0" marL="0" marR="0" rtl="0" algn="l">
              <a:spcBef>
                <a:spcPts val="0"/>
              </a:spcBef>
              <a:buNone/>
            </a:pPr>
            <a:r>
              <a:t/>
            </a:r>
            <a:endParaRPr sz="2400">
              <a:solidFill>
                <a:srgbClr val="434343"/>
              </a:solidFill>
              <a:latin typeface="Open Sans"/>
              <a:ea typeface="Open Sans"/>
              <a:cs typeface="Open Sans"/>
              <a:sym typeface="Open Sans"/>
            </a:endParaRPr>
          </a:p>
          <a:p>
            <a:pPr indent="-228600" lvl="1" marL="914400" rtl="0">
              <a:spcBef>
                <a:spcPts val="0"/>
              </a:spcBef>
              <a:buClr>
                <a:srgbClr val="434343"/>
              </a:buClr>
              <a:buFont typeface="Open Sans"/>
            </a:pPr>
            <a:r>
              <a:rPr lang="en">
                <a:solidFill>
                  <a:srgbClr val="434343"/>
                </a:solidFill>
                <a:latin typeface="Open Sans"/>
                <a:ea typeface="Open Sans"/>
                <a:cs typeface="Open Sans"/>
                <a:sym typeface="Open Sans"/>
              </a:rPr>
              <a:t>Get to know your </a:t>
            </a:r>
            <a:r>
              <a:rPr b="1" lang="en">
                <a:solidFill>
                  <a:srgbClr val="434343"/>
                </a:solidFill>
                <a:latin typeface="Open Sans"/>
                <a:ea typeface="Open Sans"/>
                <a:cs typeface="Open Sans"/>
                <a:sym typeface="Open Sans"/>
              </a:rPr>
              <a:t>data</a:t>
            </a:r>
          </a:p>
          <a:p>
            <a:pPr indent="-228600" lvl="1" marL="914400" rtl="0">
              <a:spcBef>
                <a:spcPts val="0"/>
              </a:spcBef>
              <a:buClr>
                <a:srgbClr val="434343"/>
              </a:buClr>
              <a:buFont typeface="Open Sans"/>
            </a:pPr>
            <a:r>
              <a:rPr lang="en">
                <a:solidFill>
                  <a:srgbClr val="434343"/>
                </a:solidFill>
                <a:latin typeface="Open Sans"/>
                <a:ea typeface="Open Sans"/>
                <a:cs typeface="Open Sans"/>
                <a:sym typeface="Open Sans"/>
              </a:rPr>
              <a:t>Define </a:t>
            </a:r>
            <a:r>
              <a:rPr b="1" lang="en">
                <a:solidFill>
                  <a:srgbClr val="434343"/>
                </a:solidFill>
                <a:latin typeface="Open Sans"/>
                <a:ea typeface="Open Sans"/>
                <a:cs typeface="Open Sans"/>
                <a:sym typeface="Open Sans"/>
              </a:rPr>
              <a:t>roles</a:t>
            </a:r>
            <a:r>
              <a:rPr lang="en">
                <a:solidFill>
                  <a:srgbClr val="434343"/>
                </a:solidFill>
                <a:latin typeface="Open Sans"/>
                <a:ea typeface="Open Sans"/>
                <a:cs typeface="Open Sans"/>
                <a:sym typeface="Open Sans"/>
              </a:rPr>
              <a:t> and </a:t>
            </a:r>
            <a:r>
              <a:rPr b="1" lang="en">
                <a:solidFill>
                  <a:srgbClr val="434343"/>
                </a:solidFill>
                <a:latin typeface="Open Sans"/>
                <a:ea typeface="Open Sans"/>
                <a:cs typeface="Open Sans"/>
                <a:sym typeface="Open Sans"/>
              </a:rPr>
              <a:t>responsibilities</a:t>
            </a:r>
            <a:r>
              <a:rPr lang="en">
                <a:solidFill>
                  <a:srgbClr val="434343"/>
                </a:solidFill>
                <a:latin typeface="Open Sans"/>
                <a:ea typeface="Open Sans"/>
                <a:cs typeface="Open Sans"/>
                <a:sym typeface="Open Sans"/>
              </a:rPr>
              <a:t> </a:t>
            </a:r>
          </a:p>
          <a:p>
            <a:pPr indent="-228600" lvl="1" marL="914400" rtl="0">
              <a:spcBef>
                <a:spcPts val="0"/>
              </a:spcBef>
              <a:buClr>
                <a:srgbClr val="434343"/>
              </a:buClr>
              <a:buFont typeface="Open Sans"/>
            </a:pPr>
            <a:r>
              <a:rPr lang="en">
                <a:solidFill>
                  <a:srgbClr val="434343"/>
                </a:solidFill>
                <a:latin typeface="Open Sans"/>
                <a:ea typeface="Open Sans"/>
                <a:cs typeface="Open Sans"/>
                <a:sym typeface="Open Sans"/>
              </a:rPr>
              <a:t>Estimate the </a:t>
            </a:r>
            <a:r>
              <a:rPr b="1" lang="en">
                <a:solidFill>
                  <a:srgbClr val="434343"/>
                </a:solidFill>
                <a:latin typeface="Open Sans"/>
                <a:ea typeface="Open Sans"/>
                <a:cs typeface="Open Sans"/>
                <a:sym typeface="Open Sans"/>
              </a:rPr>
              <a:t>costs</a:t>
            </a:r>
            <a:r>
              <a:rPr lang="en">
                <a:solidFill>
                  <a:srgbClr val="434343"/>
                </a:solidFill>
                <a:latin typeface="Open Sans"/>
                <a:ea typeface="Open Sans"/>
                <a:cs typeface="Open Sans"/>
                <a:sym typeface="Open Sans"/>
              </a:rPr>
              <a:t> involved</a:t>
            </a:r>
          </a:p>
          <a:p>
            <a:pPr indent="-342900" lvl="0" marL="3429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203200" lvl="0" marL="2032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p:nvPr/>
        </p:nvSpPr>
        <p:spPr>
          <a:xfrm>
            <a:off x="882175" y="756200"/>
            <a:ext cx="7664400" cy="5451599"/>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96" name="Shape 196"/>
          <p:cNvSpPr txBox="1"/>
          <p:nvPr>
            <p:ph type="title"/>
          </p:nvPr>
        </p:nvSpPr>
        <p:spPr>
          <a:xfrm>
            <a:off x="882075" y="2824150"/>
            <a:ext cx="7664400" cy="8319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4800">
                <a:solidFill>
                  <a:srgbClr val="434343"/>
                </a:solidFill>
                <a:latin typeface="Open Sans"/>
                <a:ea typeface="Open Sans"/>
                <a:cs typeface="Open Sans"/>
                <a:sym typeface="Open Sans"/>
              </a:rPr>
              <a:t>Conducting Research</a:t>
            </a:r>
          </a:p>
        </p:txBody>
      </p:sp>
      <p:sp>
        <p:nvSpPr>
          <p:cNvPr id="197" name="Shape 197"/>
          <p:cNvSpPr txBox="1"/>
          <p:nvPr/>
        </p:nvSpPr>
        <p:spPr>
          <a:xfrm>
            <a:off x="4528565" y="2159800"/>
            <a:ext cx="371400" cy="536100"/>
          </a:xfrm>
          <a:prstGeom prst="rect">
            <a:avLst/>
          </a:prstGeom>
          <a:noFill/>
          <a:ln>
            <a:noFill/>
          </a:ln>
        </p:spPr>
        <p:txBody>
          <a:bodyPr anchorCtr="0" anchor="t" bIns="91425" lIns="91425" rIns="91425" tIns="91425">
            <a:noAutofit/>
          </a:bodyPr>
          <a:lstStyle/>
          <a:p>
            <a:pPr lvl="0" rtl="0">
              <a:spcBef>
                <a:spcPts val="0"/>
              </a:spcBef>
              <a:buNone/>
            </a:pPr>
            <a:r>
              <a:rPr b="1" lang="en" sz="3000">
                <a:solidFill>
                  <a:schemeClr val="lt1"/>
                </a:solidFill>
                <a:latin typeface="Open Sans"/>
                <a:ea typeface="Open Sans"/>
                <a:cs typeface="Open Sans"/>
                <a:sym typeface="Open Sans"/>
              </a:rPr>
              <a:t>2</a:t>
            </a:r>
          </a:p>
        </p:txBody>
      </p:sp>
      <p:sp>
        <p:nvSpPr>
          <p:cNvPr id="198" name="Shape 198"/>
          <p:cNvSpPr/>
          <p:nvPr/>
        </p:nvSpPr>
        <p:spPr>
          <a:xfrm>
            <a:off x="4080437" y="1841050"/>
            <a:ext cx="983099" cy="983099"/>
          </a:xfrm>
          <a:prstGeom prst="ellipse">
            <a:avLst/>
          </a:prstGeom>
          <a:solidFill>
            <a:srgbClr val="FFFF00"/>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600"/>
              <a:t>2</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204" name="Shape 204"/>
          <p:cNvSpPr txBox="1"/>
          <p:nvPr>
            <p:ph idx="1" type="body"/>
          </p:nvPr>
        </p:nvSpPr>
        <p:spPr>
          <a:xfrm>
            <a:off x="1275775" y="1217650"/>
            <a:ext cx="6981300" cy="4444500"/>
          </a:xfrm>
          <a:prstGeom prst="rect">
            <a:avLst/>
          </a:prstGeom>
          <a:noFill/>
          <a:ln>
            <a:noFill/>
          </a:ln>
        </p:spPr>
        <p:txBody>
          <a:bodyPr anchorCtr="0" anchor="t" bIns="45700" lIns="91425" rIns="91425" tIns="45700">
            <a:noAutofit/>
          </a:bodyPr>
          <a:lstStyle/>
          <a:p>
            <a:pPr indent="0" lvl="0" marL="0" marR="0" rtl="0" algn="l">
              <a:spcBef>
                <a:spcPts val="0"/>
              </a:spcBef>
              <a:buNone/>
            </a:pPr>
            <a:r>
              <a:rPr lang="en" sz="2400">
                <a:solidFill>
                  <a:srgbClr val="434343"/>
                </a:solidFill>
                <a:latin typeface="Open Sans"/>
                <a:ea typeface="Open Sans"/>
                <a:cs typeface="Open Sans"/>
                <a:sym typeface="Open Sans"/>
              </a:rPr>
              <a:t>While conducting research, you should:</a:t>
            </a:r>
          </a:p>
          <a:p>
            <a:pPr indent="0" lvl="0" marL="0" marR="0" rtl="0" algn="l">
              <a:spcBef>
                <a:spcPts val="0"/>
              </a:spcBef>
              <a:buNone/>
            </a:pPr>
            <a:r>
              <a:t/>
            </a:r>
            <a:endParaRPr sz="2400">
              <a:solidFill>
                <a:srgbClr val="434343"/>
              </a:solidFill>
              <a:latin typeface="Open Sans"/>
              <a:ea typeface="Open Sans"/>
              <a:cs typeface="Open Sans"/>
              <a:sym typeface="Open Sans"/>
            </a:endParaRP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Clarify your approach to data</a:t>
            </a:r>
            <a:r>
              <a:rPr b="1" lang="en">
                <a:solidFill>
                  <a:srgbClr val="434343"/>
                </a:solidFill>
                <a:latin typeface="Open Sans"/>
                <a:ea typeface="Open Sans"/>
                <a:cs typeface="Open Sans"/>
                <a:sym typeface="Open Sans"/>
              </a:rPr>
              <a:t> collection</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Choose a robust form of </a:t>
            </a:r>
            <a:r>
              <a:rPr b="1" lang="en">
                <a:solidFill>
                  <a:srgbClr val="434343"/>
                </a:solidFill>
                <a:latin typeface="Open Sans"/>
                <a:ea typeface="Open Sans"/>
                <a:cs typeface="Open Sans"/>
                <a:sym typeface="Open Sans"/>
              </a:rPr>
              <a:t>storage</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Ensure you can </a:t>
            </a:r>
            <a:r>
              <a:rPr b="1" lang="en">
                <a:solidFill>
                  <a:srgbClr val="434343"/>
                </a:solidFill>
                <a:latin typeface="Open Sans"/>
                <a:ea typeface="Open Sans"/>
                <a:cs typeface="Open Sans"/>
                <a:sym typeface="Open Sans"/>
              </a:rPr>
              <a:t>collaborate</a:t>
            </a:r>
            <a:r>
              <a:rPr lang="en">
                <a:solidFill>
                  <a:srgbClr val="434343"/>
                </a:solidFill>
                <a:latin typeface="Open Sans"/>
                <a:ea typeface="Open Sans"/>
                <a:cs typeface="Open Sans"/>
                <a:sym typeface="Open Sans"/>
              </a:rPr>
              <a:t> around data</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Choose</a:t>
            </a:r>
            <a:r>
              <a:rPr b="1" lang="en">
                <a:solidFill>
                  <a:srgbClr val="434343"/>
                </a:solidFill>
                <a:latin typeface="Open Sans"/>
                <a:ea typeface="Open Sans"/>
                <a:cs typeface="Open Sans"/>
                <a:sym typeface="Open Sans"/>
              </a:rPr>
              <a:t> file formats</a:t>
            </a:r>
            <a:r>
              <a:rPr lang="en">
                <a:solidFill>
                  <a:srgbClr val="434343"/>
                </a:solidFill>
                <a:latin typeface="Open Sans"/>
                <a:ea typeface="Open Sans"/>
                <a:cs typeface="Open Sans"/>
                <a:sym typeface="Open Sans"/>
              </a:rPr>
              <a:t> wisely</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Keep your data </a:t>
            </a:r>
            <a:r>
              <a:rPr b="1" lang="en">
                <a:solidFill>
                  <a:srgbClr val="434343"/>
                </a:solidFill>
                <a:latin typeface="Open Sans"/>
                <a:ea typeface="Open Sans"/>
                <a:cs typeface="Open Sans"/>
                <a:sym typeface="Open Sans"/>
              </a:rPr>
              <a:t>organised</a:t>
            </a:r>
          </a:p>
          <a:p>
            <a:pPr indent="-228600" lvl="1" marL="914400" marR="0" rtl="0" algn="l">
              <a:spcBef>
                <a:spcPts val="0"/>
              </a:spcBef>
              <a:buClr>
                <a:srgbClr val="434343"/>
              </a:buClr>
              <a:buFont typeface="Open Sans"/>
            </a:pPr>
            <a:r>
              <a:rPr b="1" lang="en">
                <a:solidFill>
                  <a:srgbClr val="434343"/>
                </a:solidFill>
                <a:latin typeface="Open Sans"/>
                <a:ea typeface="Open Sans"/>
                <a:cs typeface="Open Sans"/>
                <a:sym typeface="Open Sans"/>
              </a:rPr>
              <a:t>Document</a:t>
            </a:r>
            <a:r>
              <a:rPr lang="en">
                <a:solidFill>
                  <a:srgbClr val="434343"/>
                </a:solidFill>
                <a:latin typeface="Open Sans"/>
                <a:ea typeface="Open Sans"/>
                <a:cs typeface="Open Sans"/>
                <a:sym typeface="Open Sans"/>
              </a:rPr>
              <a:t> your data</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Ensure adequate </a:t>
            </a:r>
            <a:r>
              <a:rPr b="1" lang="en">
                <a:solidFill>
                  <a:srgbClr val="434343"/>
                </a:solidFill>
                <a:latin typeface="Open Sans"/>
                <a:ea typeface="Open Sans"/>
                <a:cs typeface="Open Sans"/>
                <a:sym typeface="Open Sans"/>
              </a:rPr>
              <a:t>security</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Take care with </a:t>
            </a:r>
            <a:r>
              <a:rPr b="1" lang="en">
                <a:solidFill>
                  <a:srgbClr val="434343"/>
                </a:solidFill>
                <a:latin typeface="Open Sans"/>
                <a:ea typeface="Open Sans"/>
                <a:cs typeface="Open Sans"/>
                <a:sym typeface="Open Sans"/>
              </a:rPr>
              <a:t>sensitive</a:t>
            </a:r>
            <a:r>
              <a:rPr lang="en">
                <a:solidFill>
                  <a:srgbClr val="434343"/>
                </a:solidFill>
                <a:latin typeface="Open Sans"/>
                <a:ea typeface="Open Sans"/>
                <a:cs typeface="Open Sans"/>
                <a:sym typeface="Open Sans"/>
              </a:rPr>
              <a:t> data.</a:t>
            </a:r>
          </a:p>
          <a:p>
            <a:pPr indent="-203200" lvl="0" marL="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203200" lvl="0" marL="2032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1082700" y="404575"/>
            <a:ext cx="7283399" cy="786599"/>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3000">
                <a:solidFill>
                  <a:srgbClr val="434343"/>
                </a:solidFill>
                <a:latin typeface="Open Sans"/>
                <a:ea typeface="Open Sans"/>
                <a:cs typeface="Open Sans"/>
                <a:sym typeface="Open Sans"/>
              </a:rPr>
              <a:t>Data collection</a:t>
            </a:r>
          </a:p>
        </p:txBody>
      </p:sp>
      <p:sp>
        <p:nvSpPr>
          <p:cNvPr id="210" name="Shape 210"/>
          <p:cNvSpPr txBox="1"/>
          <p:nvPr>
            <p:ph idx="1" type="body"/>
          </p:nvPr>
        </p:nvSpPr>
        <p:spPr>
          <a:xfrm>
            <a:off x="605550" y="1795300"/>
            <a:ext cx="7995599" cy="4441199"/>
          </a:xfrm>
          <a:prstGeom prst="rect">
            <a:avLst/>
          </a:prstGeom>
          <a:noFill/>
          <a:ln>
            <a:noFill/>
          </a:ln>
        </p:spPr>
        <p:txBody>
          <a:bodyPr anchorCtr="0" anchor="t" bIns="45700" lIns="91425" rIns="91425" tIns="45700">
            <a:noAutofit/>
          </a:bodyPr>
          <a:lstStyle/>
          <a:p>
            <a:pPr indent="0" lvl="0" marL="0" marR="0" rtl="0" algn="ctr">
              <a:spcBef>
                <a:spcPts val="0"/>
              </a:spcBef>
              <a:buNone/>
            </a:pPr>
            <a:r>
              <a:rPr lang="en" sz="2200">
                <a:solidFill>
                  <a:srgbClr val="434343"/>
                </a:solidFill>
                <a:latin typeface="Open Sans"/>
                <a:ea typeface="Open Sans"/>
                <a:cs typeface="Open Sans"/>
                <a:sym typeface="Open Sans"/>
              </a:rPr>
              <a:t>What approach will I take to data collection?</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Will my data be born digital? Can it be made to be?</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Can I automate the collection process?</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Is my data sensitive?</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How will I validate my data?</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Do I even need to collect my own data?</a:t>
            </a:r>
          </a:p>
          <a:p>
            <a:pPr indent="0" lvl="0" marL="0" marR="0" rtl="0" algn="l">
              <a:spcBef>
                <a:spcPts val="0"/>
              </a:spcBef>
              <a:buNone/>
            </a:pPr>
            <a:r>
              <a:t/>
            </a:r>
            <a:endParaRPr sz="2200">
              <a:solidFill>
                <a:srgbClr val="434343"/>
              </a:solidFill>
              <a:latin typeface="Open Sans"/>
              <a:ea typeface="Open Sans"/>
              <a:cs typeface="Open Sans"/>
              <a:sym typeface="Open Sans"/>
            </a:endParaRPr>
          </a:p>
          <a:p>
            <a:pPr indent="0" lvl="0" marL="0" marR="0" rtl="0" algn="l">
              <a:spcBef>
                <a:spcPts val="0"/>
              </a:spcBef>
              <a:buNone/>
            </a:pPr>
            <a:r>
              <a:t/>
            </a:r>
            <a:endParaRPr sz="2200">
              <a:solidFill>
                <a:srgbClr val="434343"/>
              </a:solidFill>
              <a:latin typeface="Open Sans"/>
              <a:ea typeface="Open Sans"/>
              <a:cs typeface="Open Sans"/>
              <a:sym typeface="Open Sans"/>
            </a:endParaRPr>
          </a:p>
          <a:p>
            <a:pPr indent="0" lvl="0" marL="0" marR="0" rtl="0" algn="l">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400">
              <a:latin typeface="Calibri"/>
              <a:ea typeface="Calibri"/>
              <a:cs typeface="Calibri"/>
              <a:sym typeface="Calibri"/>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0" y="0"/>
            <a:ext cx="9144000" cy="6080760"/>
          </a:xfrm>
          <a:prstGeom prst="rect">
            <a:avLst/>
          </a:prstGeom>
          <a:noFill/>
          <a:ln>
            <a:noFill/>
          </a:ln>
        </p:spPr>
      </p:pic>
      <p:sp>
        <p:nvSpPr>
          <p:cNvPr id="216" name="Shape 216"/>
          <p:cNvSpPr txBox="1"/>
          <p:nvPr>
            <p:ph idx="1" type="body"/>
          </p:nvPr>
        </p:nvSpPr>
        <p:spPr>
          <a:xfrm>
            <a:off x="543875" y="5535175"/>
            <a:ext cx="8229600" cy="1544400"/>
          </a:xfrm>
          <a:prstGeom prst="rect">
            <a:avLst/>
          </a:prstGeom>
        </p:spPr>
        <p:txBody>
          <a:bodyPr anchorCtr="0" anchor="t" bIns="91425" lIns="91425" rIns="91425" tIns="91425">
            <a:noAutofit/>
          </a:bodyPr>
          <a:lstStyle/>
          <a:p>
            <a:pPr lvl="0" rtl="0" algn="ctr">
              <a:spcBef>
                <a:spcPts val="0"/>
              </a:spcBef>
              <a:buNone/>
            </a:pPr>
            <a:r>
              <a:t/>
            </a:r>
            <a:endParaRPr sz="2200">
              <a:solidFill>
                <a:srgbClr val="434343"/>
              </a:solidFill>
              <a:latin typeface="Open Sans"/>
              <a:ea typeface="Open Sans"/>
              <a:cs typeface="Open Sans"/>
              <a:sym typeface="Open Sans"/>
            </a:endParaRPr>
          </a:p>
          <a:p>
            <a:pPr lvl="0" algn="ctr">
              <a:spcBef>
                <a:spcPts val="0"/>
              </a:spcBef>
              <a:buNone/>
            </a:pPr>
            <a:r>
              <a:rPr lang="en" sz="2200">
                <a:solidFill>
                  <a:srgbClr val="434343"/>
                </a:solidFill>
                <a:latin typeface="Open Sans"/>
                <a:ea typeface="Open Sans"/>
                <a:cs typeface="Open Sans"/>
                <a:sym typeface="Open Sans"/>
              </a:rPr>
              <a:t>If using third party data, you’ll want to think about what </a:t>
            </a:r>
            <a:r>
              <a:rPr b="1" lang="en" sz="2200">
                <a:solidFill>
                  <a:srgbClr val="434343"/>
                </a:solidFill>
                <a:latin typeface="Open Sans"/>
                <a:ea typeface="Open Sans"/>
                <a:cs typeface="Open Sans"/>
                <a:sym typeface="Open Sans"/>
              </a:rPr>
              <a:t>terms and conditions</a:t>
            </a:r>
            <a:r>
              <a:rPr lang="en" sz="2200">
                <a:solidFill>
                  <a:srgbClr val="434343"/>
                </a:solidFill>
                <a:latin typeface="Open Sans"/>
                <a:ea typeface="Open Sans"/>
                <a:cs typeface="Open Sans"/>
                <a:sym typeface="Open Sans"/>
              </a:rPr>
              <a:t> apply to that data.</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pic>
        <p:nvPicPr>
          <p:cNvPr id="221" name="Shape 221"/>
          <p:cNvPicPr preferRelativeResize="0"/>
          <p:nvPr/>
        </p:nvPicPr>
        <p:blipFill>
          <a:blip r:embed="rId4">
            <a:alphaModFix/>
          </a:blip>
          <a:stretch>
            <a:fillRect/>
          </a:stretch>
        </p:blipFill>
        <p:spPr>
          <a:xfrm>
            <a:off x="337675" y="449125"/>
            <a:ext cx="4084650" cy="3078874"/>
          </a:xfrm>
          <a:prstGeom prst="rect">
            <a:avLst/>
          </a:prstGeom>
          <a:noFill/>
          <a:ln>
            <a:noFill/>
          </a:ln>
        </p:spPr>
      </p:pic>
      <p:sp>
        <p:nvSpPr>
          <p:cNvPr id="222" name="Shape 222"/>
          <p:cNvSpPr txBox="1"/>
          <p:nvPr/>
        </p:nvSpPr>
        <p:spPr>
          <a:xfrm>
            <a:off x="5134200" y="974050"/>
            <a:ext cx="3131099" cy="1267500"/>
          </a:xfrm>
          <a:prstGeom prst="rect">
            <a:avLst/>
          </a:prstGeom>
          <a:noFill/>
          <a:ln>
            <a:noFill/>
          </a:ln>
        </p:spPr>
        <p:txBody>
          <a:bodyPr anchorCtr="0" anchor="t" bIns="91425" lIns="91425" rIns="91425" tIns="91425">
            <a:noAutofit/>
          </a:bodyPr>
          <a:lstStyle/>
          <a:p>
            <a:pPr lvl="0" rtl="0" algn="ctr">
              <a:spcBef>
                <a:spcPts val="0"/>
              </a:spcBef>
              <a:buNone/>
            </a:pPr>
            <a:r>
              <a:rPr lang="en" sz="3000"/>
              <a:t>Network Drive</a:t>
            </a:r>
          </a:p>
          <a:p>
            <a:pPr lvl="0" rtl="0" algn="ctr">
              <a:spcBef>
                <a:spcPts val="0"/>
              </a:spcBef>
              <a:buNone/>
            </a:pPr>
            <a:r>
              <a:rPr lang="en" sz="3000"/>
              <a:t>N: P: S: T: Z:</a:t>
            </a:r>
          </a:p>
        </p:txBody>
      </p:sp>
      <p:pic>
        <p:nvPicPr>
          <p:cNvPr id="223" name="Shape 223"/>
          <p:cNvPicPr preferRelativeResize="0"/>
          <p:nvPr/>
        </p:nvPicPr>
        <p:blipFill>
          <a:blip r:embed="rId5">
            <a:alphaModFix/>
          </a:blip>
          <a:stretch>
            <a:fillRect/>
          </a:stretch>
        </p:blipFill>
        <p:spPr>
          <a:xfrm>
            <a:off x="337675" y="3308478"/>
            <a:ext cx="4721673" cy="2845604"/>
          </a:xfrm>
          <a:prstGeom prst="rect">
            <a:avLst/>
          </a:prstGeom>
          <a:noFill/>
          <a:ln>
            <a:noFill/>
          </a:ln>
        </p:spPr>
      </p:pic>
      <p:sp>
        <p:nvSpPr>
          <p:cNvPr id="224" name="Shape 224"/>
          <p:cNvSpPr/>
          <p:nvPr/>
        </p:nvSpPr>
        <p:spPr>
          <a:xfrm>
            <a:off x="5080025" y="3877575"/>
            <a:ext cx="3575232" cy="2621807"/>
          </a:xfrm>
          <a:prstGeom prst="cloud">
            <a:avLst/>
          </a:prstGeom>
          <a:solidFill>
            <a:srgbClr val="6D9EEB"/>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The “Cloud”</a:t>
            </a:r>
          </a:p>
        </p:txBody>
      </p:sp>
      <p:sp>
        <p:nvSpPr>
          <p:cNvPr id="225" name="Shape 225"/>
          <p:cNvSpPr txBox="1"/>
          <p:nvPr/>
        </p:nvSpPr>
        <p:spPr>
          <a:xfrm>
            <a:off x="-125" y="59075"/>
            <a:ext cx="9144000" cy="610500"/>
          </a:xfrm>
          <a:prstGeom prst="rect">
            <a:avLst/>
          </a:prstGeom>
          <a:noFill/>
          <a:ln>
            <a:noFill/>
          </a:ln>
        </p:spPr>
        <p:txBody>
          <a:bodyPr anchorCtr="0" anchor="t" bIns="91425" lIns="91425" rIns="91425" tIns="91425">
            <a:noAutofit/>
          </a:bodyPr>
          <a:lstStyle/>
          <a:p>
            <a:pPr lvl="0" algn="r">
              <a:spcBef>
                <a:spcPts val="0"/>
              </a:spcBef>
              <a:buNone/>
            </a:pPr>
            <a:r>
              <a:rPr b="1" lang="en" sz="2400">
                <a:solidFill>
                  <a:srgbClr val="FF0000"/>
                </a:solidFill>
              </a:rPr>
              <a:t>[TODO] Localise terminology and add any further local options</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pic>
        <p:nvPicPr>
          <p:cNvPr id="230" name="Shape 230"/>
          <p:cNvPicPr preferRelativeResize="0"/>
          <p:nvPr/>
        </p:nvPicPr>
        <p:blipFill>
          <a:blip r:embed="rId3">
            <a:alphaModFix/>
          </a:blip>
          <a:stretch>
            <a:fillRect/>
          </a:stretch>
        </p:blipFill>
        <p:spPr>
          <a:xfrm>
            <a:off x="337675" y="449125"/>
            <a:ext cx="4084650" cy="3078874"/>
          </a:xfrm>
          <a:prstGeom prst="rect">
            <a:avLst/>
          </a:prstGeom>
          <a:noFill/>
          <a:ln>
            <a:noFill/>
          </a:ln>
        </p:spPr>
      </p:pic>
      <p:sp>
        <p:nvSpPr>
          <p:cNvPr id="231" name="Shape 231"/>
          <p:cNvSpPr/>
          <p:nvPr/>
        </p:nvSpPr>
        <p:spPr>
          <a:xfrm>
            <a:off x="5080025" y="3877575"/>
            <a:ext cx="3575232" cy="2621807"/>
          </a:xfrm>
          <a:prstGeom prst="cloud">
            <a:avLst/>
          </a:prstGeom>
          <a:solidFill>
            <a:srgbClr val="6D9EEB"/>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The “Cloud”</a:t>
            </a:r>
          </a:p>
        </p:txBody>
      </p:sp>
      <p:sp>
        <p:nvSpPr>
          <p:cNvPr id="232" name="Shape 232"/>
          <p:cNvSpPr txBox="1"/>
          <p:nvPr/>
        </p:nvSpPr>
        <p:spPr>
          <a:xfrm>
            <a:off x="5134200" y="974050"/>
            <a:ext cx="3131099" cy="1267500"/>
          </a:xfrm>
          <a:prstGeom prst="rect">
            <a:avLst/>
          </a:prstGeom>
          <a:noFill/>
          <a:ln>
            <a:noFill/>
          </a:ln>
        </p:spPr>
        <p:txBody>
          <a:bodyPr anchorCtr="0" anchor="t" bIns="91425" lIns="91425" rIns="91425" tIns="91425">
            <a:noAutofit/>
          </a:bodyPr>
          <a:lstStyle/>
          <a:p>
            <a:pPr lvl="0" rtl="0" algn="ctr">
              <a:spcBef>
                <a:spcPts val="0"/>
              </a:spcBef>
              <a:buNone/>
            </a:pPr>
            <a:r>
              <a:rPr lang="en" sz="3000"/>
              <a:t>Network Drive</a:t>
            </a:r>
          </a:p>
          <a:p>
            <a:pPr lvl="0" rtl="0" algn="ctr">
              <a:spcBef>
                <a:spcPts val="0"/>
              </a:spcBef>
              <a:buNone/>
            </a:pPr>
            <a:r>
              <a:rPr lang="en" sz="3000"/>
              <a:t>N: P: S: T: Z:</a:t>
            </a:r>
          </a:p>
        </p:txBody>
      </p:sp>
      <p:sp>
        <p:nvSpPr>
          <p:cNvPr id="233" name="Shape 233"/>
          <p:cNvSpPr txBox="1"/>
          <p:nvPr/>
        </p:nvSpPr>
        <p:spPr>
          <a:xfrm>
            <a:off x="261462" y="220525"/>
            <a:ext cx="3001199" cy="476699"/>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0000FF"/>
                </a:solidFill>
              </a:rPr>
              <a:t>Durability</a:t>
            </a:r>
          </a:p>
        </p:txBody>
      </p:sp>
      <p:sp>
        <p:nvSpPr>
          <p:cNvPr id="234" name="Shape 234"/>
          <p:cNvSpPr txBox="1"/>
          <p:nvPr/>
        </p:nvSpPr>
        <p:spPr>
          <a:xfrm>
            <a:off x="3149750" y="2808225"/>
            <a:ext cx="1321800" cy="812700"/>
          </a:xfrm>
          <a:prstGeom prst="rect">
            <a:avLst/>
          </a:prstGeom>
          <a:noFill/>
          <a:ln>
            <a:noFill/>
          </a:ln>
        </p:spPr>
        <p:txBody>
          <a:bodyPr anchorCtr="0" anchor="t" bIns="91425" lIns="91425" rIns="91425" tIns="91425">
            <a:noAutofit/>
          </a:bodyPr>
          <a:lstStyle/>
          <a:p>
            <a:pPr lvl="0" rtl="0" algn="r">
              <a:spcBef>
                <a:spcPts val="0"/>
              </a:spcBef>
              <a:buNone/>
            </a:pPr>
            <a:r>
              <a:rPr lang="en" sz="3600"/>
              <a:t>5/10</a:t>
            </a:r>
          </a:p>
        </p:txBody>
      </p:sp>
      <p:sp>
        <p:nvSpPr>
          <p:cNvPr id="235" name="Shape 235"/>
          <p:cNvSpPr txBox="1"/>
          <p:nvPr/>
        </p:nvSpPr>
        <p:spPr>
          <a:xfrm>
            <a:off x="6867300" y="2083050"/>
            <a:ext cx="1321800" cy="812700"/>
          </a:xfrm>
          <a:prstGeom prst="rect">
            <a:avLst/>
          </a:prstGeom>
          <a:noFill/>
          <a:ln>
            <a:noFill/>
          </a:ln>
        </p:spPr>
        <p:txBody>
          <a:bodyPr anchorCtr="0" anchor="t" bIns="91425" lIns="91425" rIns="91425" tIns="91425">
            <a:noAutofit/>
          </a:bodyPr>
          <a:lstStyle/>
          <a:p>
            <a:pPr lvl="0" rtl="0" algn="r">
              <a:spcBef>
                <a:spcPts val="0"/>
              </a:spcBef>
              <a:buNone/>
            </a:pPr>
            <a:r>
              <a:rPr lang="en" sz="3600"/>
              <a:t>9/10</a:t>
            </a:r>
          </a:p>
        </p:txBody>
      </p:sp>
      <p:sp>
        <p:nvSpPr>
          <p:cNvPr id="236" name="Shape 236"/>
          <p:cNvSpPr txBox="1"/>
          <p:nvPr/>
        </p:nvSpPr>
        <p:spPr>
          <a:xfrm>
            <a:off x="7333450" y="6040000"/>
            <a:ext cx="1321800" cy="812700"/>
          </a:xfrm>
          <a:prstGeom prst="rect">
            <a:avLst/>
          </a:prstGeom>
          <a:noFill/>
          <a:ln>
            <a:noFill/>
          </a:ln>
        </p:spPr>
        <p:txBody>
          <a:bodyPr anchorCtr="0" anchor="t" bIns="91425" lIns="91425" rIns="91425" tIns="91425">
            <a:noAutofit/>
          </a:bodyPr>
          <a:lstStyle/>
          <a:p>
            <a:pPr lvl="0" rtl="0" algn="r">
              <a:spcBef>
                <a:spcPts val="0"/>
              </a:spcBef>
              <a:buNone/>
            </a:pPr>
            <a:r>
              <a:rPr lang="en" sz="3600"/>
              <a:t>9/10</a:t>
            </a:r>
          </a:p>
        </p:txBody>
      </p:sp>
      <p:pic>
        <p:nvPicPr>
          <p:cNvPr id="237" name="Shape 237"/>
          <p:cNvPicPr preferRelativeResize="0"/>
          <p:nvPr/>
        </p:nvPicPr>
        <p:blipFill>
          <a:blip r:embed="rId4">
            <a:alphaModFix/>
          </a:blip>
          <a:stretch>
            <a:fillRect/>
          </a:stretch>
        </p:blipFill>
        <p:spPr>
          <a:xfrm>
            <a:off x="337675" y="3308478"/>
            <a:ext cx="4721673" cy="2845604"/>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642000" y="789400"/>
            <a:ext cx="82296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sz="3000">
                <a:latin typeface="Calibri"/>
                <a:ea typeface="Calibri"/>
                <a:cs typeface="Calibri"/>
                <a:sym typeface="Calibri"/>
              </a:rPr>
              <a:t>Collaborating with data</a:t>
            </a:r>
          </a:p>
        </p:txBody>
      </p:sp>
      <p:sp>
        <p:nvSpPr>
          <p:cNvPr id="243" name="Shape 243"/>
          <p:cNvSpPr txBox="1"/>
          <p:nvPr>
            <p:ph idx="1" type="body"/>
          </p:nvPr>
        </p:nvSpPr>
        <p:spPr>
          <a:xfrm>
            <a:off x="1186800" y="1895700"/>
            <a:ext cx="6770399" cy="2612999"/>
          </a:xfrm>
          <a:prstGeom prst="rect">
            <a:avLst/>
          </a:prstGeom>
          <a:noFill/>
          <a:ln>
            <a:noFill/>
          </a:ln>
        </p:spPr>
        <p:txBody>
          <a:bodyPr anchorCtr="0" anchor="t" bIns="45700" lIns="91425" rIns="91425" tIns="45700">
            <a:noAutofit/>
          </a:bodyPr>
          <a:lstStyle/>
          <a:p>
            <a:pPr indent="0" lvl="0" marL="0" marR="0" rtl="0" algn="just">
              <a:spcBef>
                <a:spcPts val="0"/>
              </a:spcBef>
              <a:buNone/>
            </a:pPr>
            <a:r>
              <a:rPr lang="en" sz="2400">
                <a:latin typeface="Calibri"/>
                <a:ea typeface="Calibri"/>
                <a:cs typeface="Calibri"/>
                <a:sym typeface="Calibri"/>
              </a:rPr>
              <a:t>“More and more researchers are entering into collaborations, often with multiple members and in distant locations. Among the top 200 research universities in the United States, science and engineering publications involving multiple institutions increased 48% between 1988 and 2001”</a:t>
            </a:r>
          </a:p>
        </p:txBody>
      </p:sp>
      <p:sp>
        <p:nvSpPr>
          <p:cNvPr id="244" name="Shape 244"/>
          <p:cNvSpPr txBox="1"/>
          <p:nvPr/>
        </p:nvSpPr>
        <p:spPr>
          <a:xfrm>
            <a:off x="2021086" y="838450"/>
            <a:ext cx="827399" cy="5361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chemeClr val="lt1"/>
                </a:solidFill>
                <a:latin typeface="Open Sans"/>
                <a:ea typeface="Open Sans"/>
                <a:cs typeface="Open Sans"/>
                <a:sym typeface="Open Sans"/>
              </a:rPr>
              <a:t>3</a:t>
            </a:r>
          </a:p>
          <a:p>
            <a:pPr lvl="0" rtl="0" algn="ctr">
              <a:spcBef>
                <a:spcPts val="0"/>
              </a:spcBef>
              <a:buNone/>
            </a:pPr>
            <a:r>
              <a:t/>
            </a:r>
            <a:endParaRPr b="1" sz="3000">
              <a:solidFill>
                <a:schemeClr val="lt1"/>
              </a:solidFill>
              <a:latin typeface="Open Sans"/>
              <a:ea typeface="Open Sans"/>
              <a:cs typeface="Open Sans"/>
              <a:sym typeface="Open Sans"/>
            </a:endParaRPr>
          </a:p>
        </p:txBody>
      </p:sp>
      <p:sp>
        <p:nvSpPr>
          <p:cNvPr id="245" name="Shape 245"/>
          <p:cNvSpPr txBox="1"/>
          <p:nvPr/>
        </p:nvSpPr>
        <p:spPr>
          <a:xfrm>
            <a:off x="3331000" y="5225625"/>
            <a:ext cx="4684200" cy="602700"/>
          </a:xfrm>
          <a:prstGeom prst="rect">
            <a:avLst/>
          </a:prstGeom>
          <a:noFill/>
          <a:ln>
            <a:noFill/>
          </a:ln>
        </p:spPr>
        <p:txBody>
          <a:bodyPr anchorCtr="0" anchor="t" bIns="91425" lIns="91425" rIns="91425" tIns="91425">
            <a:noAutofit/>
          </a:bodyPr>
          <a:lstStyle/>
          <a:p>
            <a:pPr lvl="0" rtl="0" algn="r">
              <a:spcBef>
                <a:spcPts val="0"/>
              </a:spcBef>
              <a:buNone/>
            </a:pPr>
            <a:r>
              <a:rPr lang="en" sz="1800">
                <a:solidFill>
                  <a:schemeClr val="dk1"/>
                </a:solidFill>
              </a:rPr>
              <a:t>— </a:t>
            </a:r>
            <a:r>
              <a:rPr lang="en" sz="1800"/>
              <a:t>“Collaborations: With all good intentions” </a:t>
            </a:r>
          </a:p>
          <a:p>
            <a:pPr lvl="0" rtl="0" algn="r">
              <a:spcBef>
                <a:spcPts val="0"/>
              </a:spcBef>
              <a:buNone/>
            </a:pPr>
            <a:r>
              <a:rPr lang="en" sz="1800"/>
              <a:t>Nature, 9 April 2008</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337675" y="449125"/>
            <a:ext cx="4084650" cy="3078874"/>
          </a:xfrm>
          <a:prstGeom prst="rect">
            <a:avLst/>
          </a:prstGeom>
          <a:noFill/>
          <a:ln>
            <a:noFill/>
          </a:ln>
        </p:spPr>
      </p:pic>
      <p:sp>
        <p:nvSpPr>
          <p:cNvPr id="251" name="Shape 251"/>
          <p:cNvSpPr txBox="1"/>
          <p:nvPr/>
        </p:nvSpPr>
        <p:spPr>
          <a:xfrm>
            <a:off x="5134200" y="974050"/>
            <a:ext cx="3131099" cy="1267500"/>
          </a:xfrm>
          <a:prstGeom prst="rect">
            <a:avLst/>
          </a:prstGeom>
          <a:noFill/>
          <a:ln>
            <a:noFill/>
          </a:ln>
        </p:spPr>
        <p:txBody>
          <a:bodyPr anchorCtr="0" anchor="t" bIns="91425" lIns="91425" rIns="91425" tIns="91425">
            <a:noAutofit/>
          </a:bodyPr>
          <a:lstStyle/>
          <a:p>
            <a:pPr lvl="0" rtl="0" algn="ctr">
              <a:spcBef>
                <a:spcPts val="0"/>
              </a:spcBef>
              <a:buNone/>
            </a:pPr>
            <a:r>
              <a:rPr lang="en" sz="3000"/>
              <a:t>Network Drive</a:t>
            </a:r>
          </a:p>
          <a:p>
            <a:pPr lvl="0" rtl="0" algn="ctr">
              <a:spcBef>
                <a:spcPts val="0"/>
              </a:spcBef>
              <a:buNone/>
            </a:pPr>
            <a:r>
              <a:rPr lang="en" sz="3000"/>
              <a:t>N: P: S: T: Z:</a:t>
            </a:r>
          </a:p>
        </p:txBody>
      </p:sp>
      <p:sp>
        <p:nvSpPr>
          <p:cNvPr id="252" name="Shape 252"/>
          <p:cNvSpPr txBox="1"/>
          <p:nvPr/>
        </p:nvSpPr>
        <p:spPr>
          <a:xfrm>
            <a:off x="261462" y="220525"/>
            <a:ext cx="3001199" cy="476699"/>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0000FF"/>
                </a:solidFill>
              </a:rPr>
              <a:t>Collaboration</a:t>
            </a:r>
          </a:p>
        </p:txBody>
      </p:sp>
      <p:sp>
        <p:nvSpPr>
          <p:cNvPr id="253" name="Shape 253"/>
          <p:cNvSpPr txBox="1"/>
          <p:nvPr/>
        </p:nvSpPr>
        <p:spPr>
          <a:xfrm>
            <a:off x="3149750" y="2808225"/>
            <a:ext cx="1321800" cy="812700"/>
          </a:xfrm>
          <a:prstGeom prst="rect">
            <a:avLst/>
          </a:prstGeom>
          <a:noFill/>
          <a:ln>
            <a:noFill/>
          </a:ln>
        </p:spPr>
        <p:txBody>
          <a:bodyPr anchorCtr="0" anchor="t" bIns="91425" lIns="91425" rIns="91425" tIns="91425">
            <a:noAutofit/>
          </a:bodyPr>
          <a:lstStyle/>
          <a:p>
            <a:pPr lvl="0" rtl="0" algn="r">
              <a:spcBef>
                <a:spcPts val="0"/>
              </a:spcBef>
              <a:buNone/>
            </a:pPr>
            <a:r>
              <a:rPr lang="en" sz="3600"/>
              <a:t>3/10</a:t>
            </a:r>
          </a:p>
        </p:txBody>
      </p:sp>
      <p:sp>
        <p:nvSpPr>
          <p:cNvPr id="254" name="Shape 254"/>
          <p:cNvSpPr txBox="1"/>
          <p:nvPr/>
        </p:nvSpPr>
        <p:spPr>
          <a:xfrm>
            <a:off x="6374900" y="2083050"/>
            <a:ext cx="1814100" cy="812700"/>
          </a:xfrm>
          <a:prstGeom prst="rect">
            <a:avLst/>
          </a:prstGeom>
          <a:noFill/>
          <a:ln>
            <a:noFill/>
          </a:ln>
        </p:spPr>
        <p:txBody>
          <a:bodyPr anchorCtr="0" anchor="t" bIns="91425" lIns="91425" rIns="91425" tIns="91425">
            <a:noAutofit/>
          </a:bodyPr>
          <a:lstStyle/>
          <a:p>
            <a:pPr lvl="0" rtl="0" algn="r">
              <a:spcBef>
                <a:spcPts val="0"/>
              </a:spcBef>
              <a:buNone/>
            </a:pPr>
            <a:r>
              <a:rPr lang="en" sz="3600"/>
              <a:t>6.5/10</a:t>
            </a:r>
          </a:p>
        </p:txBody>
      </p:sp>
      <p:sp>
        <p:nvSpPr>
          <p:cNvPr id="255" name="Shape 255"/>
          <p:cNvSpPr txBox="1"/>
          <p:nvPr/>
        </p:nvSpPr>
        <p:spPr>
          <a:xfrm>
            <a:off x="7333450" y="6040000"/>
            <a:ext cx="1321800" cy="812700"/>
          </a:xfrm>
          <a:prstGeom prst="rect">
            <a:avLst/>
          </a:prstGeom>
          <a:noFill/>
          <a:ln>
            <a:noFill/>
          </a:ln>
        </p:spPr>
        <p:txBody>
          <a:bodyPr anchorCtr="0" anchor="t" bIns="91425" lIns="91425" rIns="91425" tIns="91425">
            <a:noAutofit/>
          </a:bodyPr>
          <a:lstStyle/>
          <a:p>
            <a:pPr lvl="0" rtl="0" algn="r">
              <a:spcBef>
                <a:spcPts val="0"/>
              </a:spcBef>
              <a:buNone/>
            </a:pPr>
            <a:r>
              <a:rPr lang="en" sz="3600"/>
              <a:t>9/10</a:t>
            </a:r>
          </a:p>
        </p:txBody>
      </p:sp>
      <p:pic>
        <p:nvPicPr>
          <p:cNvPr id="256" name="Shape 256"/>
          <p:cNvPicPr preferRelativeResize="0"/>
          <p:nvPr/>
        </p:nvPicPr>
        <p:blipFill>
          <a:blip r:embed="rId4">
            <a:alphaModFix/>
          </a:blip>
          <a:stretch>
            <a:fillRect/>
          </a:stretch>
        </p:blipFill>
        <p:spPr>
          <a:xfrm>
            <a:off x="337675" y="3308478"/>
            <a:ext cx="4721673" cy="2845604"/>
          </a:xfrm>
          <a:prstGeom prst="rect">
            <a:avLst/>
          </a:prstGeom>
          <a:noFill/>
          <a:ln>
            <a:noFill/>
          </a:ln>
        </p:spPr>
      </p:pic>
      <p:sp>
        <p:nvSpPr>
          <p:cNvPr id="257" name="Shape 257"/>
          <p:cNvSpPr/>
          <p:nvPr/>
        </p:nvSpPr>
        <p:spPr>
          <a:xfrm>
            <a:off x="5080025" y="3877575"/>
            <a:ext cx="3575232" cy="2621807"/>
          </a:xfrm>
          <a:prstGeom prst="cloud">
            <a:avLst/>
          </a:prstGeom>
          <a:solidFill>
            <a:srgbClr val="6D9EEB"/>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The “Cloud”</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pic>
        <p:nvPicPr>
          <p:cNvPr id="56" name="Shape 56"/>
          <p:cNvPicPr preferRelativeResize="0"/>
          <p:nvPr/>
        </p:nvPicPr>
        <p:blipFill>
          <a:blip r:embed="rId3">
            <a:alphaModFix/>
          </a:blip>
          <a:stretch>
            <a:fillRect/>
          </a:stretch>
        </p:blipFill>
        <p:spPr>
          <a:xfrm>
            <a:off x="-2898943" y="0"/>
            <a:ext cx="12042944" cy="6858000"/>
          </a:xfrm>
          <a:prstGeom prst="rect">
            <a:avLst/>
          </a:prstGeom>
          <a:noFill/>
          <a:ln>
            <a:noFill/>
          </a:ln>
        </p:spPr>
      </p:pic>
      <p:pic>
        <p:nvPicPr>
          <p:cNvPr id="57" name="Shape 57"/>
          <p:cNvPicPr preferRelativeResize="0"/>
          <p:nvPr/>
        </p:nvPicPr>
        <p:blipFill>
          <a:blip r:embed="rId4">
            <a:alphaModFix/>
          </a:blip>
          <a:stretch>
            <a:fillRect/>
          </a:stretch>
        </p:blipFill>
        <p:spPr>
          <a:xfrm>
            <a:off x="-228600" y="0"/>
            <a:ext cx="4555899" cy="6858002"/>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pic>
        <p:nvPicPr>
          <p:cNvPr id="262" name="Shape 262"/>
          <p:cNvPicPr preferRelativeResize="0"/>
          <p:nvPr/>
        </p:nvPicPr>
        <p:blipFill>
          <a:blip r:embed="rId3">
            <a:alphaModFix/>
          </a:blip>
          <a:stretch>
            <a:fillRect/>
          </a:stretch>
        </p:blipFill>
        <p:spPr>
          <a:xfrm>
            <a:off x="337675" y="449125"/>
            <a:ext cx="4084650" cy="3078874"/>
          </a:xfrm>
          <a:prstGeom prst="rect">
            <a:avLst/>
          </a:prstGeom>
          <a:noFill/>
          <a:ln>
            <a:noFill/>
          </a:ln>
        </p:spPr>
      </p:pic>
      <p:sp>
        <p:nvSpPr>
          <p:cNvPr id="263" name="Shape 263"/>
          <p:cNvSpPr txBox="1"/>
          <p:nvPr/>
        </p:nvSpPr>
        <p:spPr>
          <a:xfrm>
            <a:off x="5134200" y="974050"/>
            <a:ext cx="3131099" cy="1267500"/>
          </a:xfrm>
          <a:prstGeom prst="rect">
            <a:avLst/>
          </a:prstGeom>
          <a:noFill/>
          <a:ln>
            <a:noFill/>
          </a:ln>
        </p:spPr>
        <p:txBody>
          <a:bodyPr anchorCtr="0" anchor="t" bIns="91425" lIns="91425" rIns="91425" tIns="91425">
            <a:noAutofit/>
          </a:bodyPr>
          <a:lstStyle/>
          <a:p>
            <a:pPr lvl="0" rtl="0" algn="ctr">
              <a:spcBef>
                <a:spcPts val="0"/>
              </a:spcBef>
              <a:buNone/>
            </a:pPr>
            <a:r>
              <a:rPr lang="en" sz="3000"/>
              <a:t>Network Drive</a:t>
            </a:r>
          </a:p>
          <a:p>
            <a:pPr lvl="0" rtl="0" algn="ctr">
              <a:spcBef>
                <a:spcPts val="0"/>
              </a:spcBef>
              <a:buNone/>
            </a:pPr>
            <a:r>
              <a:rPr lang="en" sz="3000"/>
              <a:t>N: P: S: T: Z:</a:t>
            </a:r>
          </a:p>
        </p:txBody>
      </p:sp>
      <p:sp>
        <p:nvSpPr>
          <p:cNvPr id="264" name="Shape 264"/>
          <p:cNvSpPr txBox="1"/>
          <p:nvPr/>
        </p:nvSpPr>
        <p:spPr>
          <a:xfrm>
            <a:off x="261462" y="220525"/>
            <a:ext cx="3001199" cy="476699"/>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0000FF"/>
                </a:solidFill>
              </a:rPr>
              <a:t>Security</a:t>
            </a:r>
          </a:p>
        </p:txBody>
      </p:sp>
      <p:sp>
        <p:nvSpPr>
          <p:cNvPr id="265" name="Shape 265"/>
          <p:cNvSpPr txBox="1"/>
          <p:nvPr/>
        </p:nvSpPr>
        <p:spPr>
          <a:xfrm>
            <a:off x="3149750" y="2808225"/>
            <a:ext cx="1321800" cy="812700"/>
          </a:xfrm>
          <a:prstGeom prst="rect">
            <a:avLst/>
          </a:prstGeom>
          <a:noFill/>
          <a:ln>
            <a:noFill/>
          </a:ln>
        </p:spPr>
        <p:txBody>
          <a:bodyPr anchorCtr="0" anchor="t" bIns="91425" lIns="91425" rIns="91425" tIns="91425">
            <a:noAutofit/>
          </a:bodyPr>
          <a:lstStyle/>
          <a:p>
            <a:pPr lvl="0" rtl="0" algn="r">
              <a:spcBef>
                <a:spcPts val="0"/>
              </a:spcBef>
              <a:buNone/>
            </a:pPr>
            <a:r>
              <a:rPr lang="en" sz="3600"/>
              <a:t>4/10</a:t>
            </a:r>
          </a:p>
        </p:txBody>
      </p:sp>
      <p:sp>
        <p:nvSpPr>
          <p:cNvPr id="266" name="Shape 266"/>
          <p:cNvSpPr txBox="1"/>
          <p:nvPr/>
        </p:nvSpPr>
        <p:spPr>
          <a:xfrm>
            <a:off x="6867300" y="2083050"/>
            <a:ext cx="1321800" cy="812700"/>
          </a:xfrm>
          <a:prstGeom prst="rect">
            <a:avLst/>
          </a:prstGeom>
          <a:noFill/>
          <a:ln>
            <a:noFill/>
          </a:ln>
        </p:spPr>
        <p:txBody>
          <a:bodyPr anchorCtr="0" anchor="t" bIns="91425" lIns="91425" rIns="91425" tIns="91425">
            <a:noAutofit/>
          </a:bodyPr>
          <a:lstStyle/>
          <a:p>
            <a:pPr lvl="0" rtl="0" algn="r">
              <a:spcBef>
                <a:spcPts val="0"/>
              </a:spcBef>
              <a:buNone/>
            </a:pPr>
            <a:r>
              <a:rPr lang="en" sz="3600"/>
              <a:t>8/10</a:t>
            </a:r>
          </a:p>
        </p:txBody>
      </p:sp>
      <p:sp>
        <p:nvSpPr>
          <p:cNvPr id="267" name="Shape 267"/>
          <p:cNvSpPr txBox="1"/>
          <p:nvPr/>
        </p:nvSpPr>
        <p:spPr>
          <a:xfrm>
            <a:off x="7333450" y="6040000"/>
            <a:ext cx="1321800" cy="812700"/>
          </a:xfrm>
          <a:prstGeom prst="rect">
            <a:avLst/>
          </a:prstGeom>
          <a:noFill/>
          <a:ln>
            <a:noFill/>
          </a:ln>
        </p:spPr>
        <p:txBody>
          <a:bodyPr anchorCtr="0" anchor="t" bIns="91425" lIns="91425" rIns="91425" tIns="91425">
            <a:noAutofit/>
          </a:bodyPr>
          <a:lstStyle/>
          <a:p>
            <a:pPr lvl="0" rtl="0" algn="r">
              <a:spcBef>
                <a:spcPts val="0"/>
              </a:spcBef>
              <a:buNone/>
            </a:pPr>
            <a:r>
              <a:rPr lang="en" sz="3600"/>
              <a:t>8/10</a:t>
            </a:r>
          </a:p>
        </p:txBody>
      </p:sp>
      <p:pic>
        <p:nvPicPr>
          <p:cNvPr id="268" name="Shape 268"/>
          <p:cNvPicPr preferRelativeResize="0"/>
          <p:nvPr/>
        </p:nvPicPr>
        <p:blipFill>
          <a:blip r:embed="rId4">
            <a:alphaModFix/>
          </a:blip>
          <a:stretch>
            <a:fillRect/>
          </a:stretch>
        </p:blipFill>
        <p:spPr>
          <a:xfrm>
            <a:off x="337675" y="3308478"/>
            <a:ext cx="4721673" cy="2845604"/>
          </a:xfrm>
          <a:prstGeom prst="rect">
            <a:avLst/>
          </a:prstGeom>
          <a:noFill/>
          <a:ln>
            <a:noFill/>
          </a:ln>
        </p:spPr>
      </p:pic>
      <p:sp>
        <p:nvSpPr>
          <p:cNvPr id="269" name="Shape 269"/>
          <p:cNvSpPr/>
          <p:nvPr/>
        </p:nvSpPr>
        <p:spPr>
          <a:xfrm>
            <a:off x="5080025" y="3877575"/>
            <a:ext cx="3575232" cy="2621807"/>
          </a:xfrm>
          <a:prstGeom prst="cloud">
            <a:avLst/>
          </a:prstGeom>
          <a:solidFill>
            <a:srgbClr val="6D9EEB"/>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The “Cloud”</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pic>
        <p:nvPicPr>
          <p:cNvPr id="274" name="Shape 274"/>
          <p:cNvPicPr preferRelativeResize="0"/>
          <p:nvPr/>
        </p:nvPicPr>
        <p:blipFill>
          <a:blip r:embed="rId3">
            <a:alphaModFix/>
          </a:blip>
          <a:stretch>
            <a:fillRect/>
          </a:stretch>
        </p:blipFill>
        <p:spPr>
          <a:xfrm>
            <a:off x="279875" y="1874850"/>
            <a:ext cx="8652174" cy="2774075"/>
          </a:xfrm>
          <a:prstGeom prst="rect">
            <a:avLst/>
          </a:prstGeom>
          <a:noFill/>
          <a:ln>
            <a:noFill/>
          </a:ln>
        </p:spPr>
      </p:pic>
      <p:sp>
        <p:nvSpPr>
          <p:cNvPr id="275" name="Shape 275"/>
          <p:cNvSpPr txBox="1"/>
          <p:nvPr/>
        </p:nvSpPr>
        <p:spPr>
          <a:xfrm>
            <a:off x="2864250" y="5487475"/>
            <a:ext cx="6067799" cy="708000"/>
          </a:xfrm>
          <a:prstGeom prst="rect">
            <a:avLst/>
          </a:prstGeom>
          <a:noFill/>
          <a:ln>
            <a:noFill/>
          </a:ln>
        </p:spPr>
        <p:txBody>
          <a:bodyPr anchorCtr="0" anchor="t" bIns="91425" lIns="91425" rIns="91425" tIns="91425">
            <a:noAutofit/>
          </a:bodyPr>
          <a:lstStyle/>
          <a:p>
            <a:pPr lvl="0" rtl="0" algn="r">
              <a:spcBef>
                <a:spcPts val="0"/>
              </a:spcBef>
              <a:buNone/>
            </a:pPr>
            <a:r>
              <a:rPr lang="en" sz="1800">
                <a:solidFill>
                  <a:schemeClr val="dk1"/>
                </a:solidFill>
              </a:rPr>
              <a:t>— </a:t>
            </a:r>
            <a:r>
              <a:rPr lang="en" sz="1800"/>
              <a:t>TechCrunch http://tcrn.ch/1g30bHm</a:t>
            </a:r>
          </a:p>
        </p:txBody>
      </p:sp>
      <p:pic>
        <p:nvPicPr>
          <p:cNvPr id="276" name="Shape 276"/>
          <p:cNvPicPr preferRelativeResize="0"/>
          <p:nvPr/>
        </p:nvPicPr>
        <p:blipFill>
          <a:blip r:embed="rId4">
            <a:alphaModFix/>
          </a:blip>
          <a:stretch>
            <a:fillRect/>
          </a:stretch>
        </p:blipFill>
        <p:spPr>
          <a:xfrm>
            <a:off x="219075" y="438150"/>
            <a:ext cx="8705850" cy="64770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pic>
        <p:nvPicPr>
          <p:cNvPr id="281" name="Shape 281"/>
          <p:cNvPicPr preferRelativeResize="0"/>
          <p:nvPr/>
        </p:nvPicPr>
        <p:blipFill>
          <a:blip r:embed="rId3">
            <a:alphaModFix/>
          </a:blip>
          <a:stretch>
            <a:fillRect/>
          </a:stretch>
        </p:blipFill>
        <p:spPr>
          <a:xfrm>
            <a:off x="337675" y="449125"/>
            <a:ext cx="4084650" cy="3078874"/>
          </a:xfrm>
          <a:prstGeom prst="rect">
            <a:avLst/>
          </a:prstGeom>
          <a:noFill/>
          <a:ln>
            <a:noFill/>
          </a:ln>
        </p:spPr>
      </p:pic>
      <p:sp>
        <p:nvSpPr>
          <p:cNvPr id="282" name="Shape 282"/>
          <p:cNvSpPr txBox="1"/>
          <p:nvPr/>
        </p:nvSpPr>
        <p:spPr>
          <a:xfrm>
            <a:off x="5134200" y="974050"/>
            <a:ext cx="3131099" cy="1267500"/>
          </a:xfrm>
          <a:prstGeom prst="rect">
            <a:avLst/>
          </a:prstGeom>
          <a:noFill/>
          <a:ln>
            <a:noFill/>
          </a:ln>
        </p:spPr>
        <p:txBody>
          <a:bodyPr anchorCtr="0" anchor="t" bIns="91425" lIns="91425" rIns="91425" tIns="91425">
            <a:noAutofit/>
          </a:bodyPr>
          <a:lstStyle/>
          <a:p>
            <a:pPr lvl="0" rtl="0" algn="ctr">
              <a:spcBef>
                <a:spcPts val="0"/>
              </a:spcBef>
              <a:buNone/>
            </a:pPr>
            <a:r>
              <a:rPr lang="en" sz="3000"/>
              <a:t>Network Drive</a:t>
            </a:r>
          </a:p>
          <a:p>
            <a:pPr lvl="0" rtl="0" algn="ctr">
              <a:spcBef>
                <a:spcPts val="0"/>
              </a:spcBef>
              <a:buNone/>
            </a:pPr>
            <a:r>
              <a:rPr lang="en" sz="3000"/>
              <a:t>N: P: S: T: Z:</a:t>
            </a:r>
          </a:p>
        </p:txBody>
      </p:sp>
      <p:sp>
        <p:nvSpPr>
          <p:cNvPr id="283" name="Shape 283"/>
          <p:cNvSpPr txBox="1"/>
          <p:nvPr/>
        </p:nvSpPr>
        <p:spPr>
          <a:xfrm>
            <a:off x="261462" y="220525"/>
            <a:ext cx="3001199" cy="476699"/>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0000FF"/>
                </a:solidFill>
              </a:rPr>
              <a:t>Retention</a:t>
            </a:r>
          </a:p>
        </p:txBody>
      </p:sp>
      <p:sp>
        <p:nvSpPr>
          <p:cNvPr id="284" name="Shape 284"/>
          <p:cNvSpPr txBox="1"/>
          <p:nvPr/>
        </p:nvSpPr>
        <p:spPr>
          <a:xfrm>
            <a:off x="3149750" y="2808225"/>
            <a:ext cx="1321800" cy="812700"/>
          </a:xfrm>
          <a:prstGeom prst="rect">
            <a:avLst/>
          </a:prstGeom>
          <a:noFill/>
          <a:ln>
            <a:noFill/>
          </a:ln>
        </p:spPr>
        <p:txBody>
          <a:bodyPr anchorCtr="0" anchor="t" bIns="91425" lIns="91425" rIns="91425" tIns="91425">
            <a:noAutofit/>
          </a:bodyPr>
          <a:lstStyle/>
          <a:p>
            <a:pPr lvl="0" algn="r">
              <a:spcBef>
                <a:spcPts val="0"/>
              </a:spcBef>
              <a:buNone/>
            </a:pPr>
            <a:r>
              <a:rPr lang="en" sz="3600"/>
              <a:t>4/10</a:t>
            </a:r>
          </a:p>
        </p:txBody>
      </p:sp>
      <p:sp>
        <p:nvSpPr>
          <p:cNvPr id="285" name="Shape 285"/>
          <p:cNvSpPr txBox="1"/>
          <p:nvPr/>
        </p:nvSpPr>
        <p:spPr>
          <a:xfrm>
            <a:off x="6867300" y="2083050"/>
            <a:ext cx="1321800" cy="812700"/>
          </a:xfrm>
          <a:prstGeom prst="rect">
            <a:avLst/>
          </a:prstGeom>
          <a:noFill/>
          <a:ln>
            <a:noFill/>
          </a:ln>
        </p:spPr>
        <p:txBody>
          <a:bodyPr anchorCtr="0" anchor="t" bIns="91425" lIns="91425" rIns="91425" tIns="91425">
            <a:noAutofit/>
          </a:bodyPr>
          <a:lstStyle/>
          <a:p>
            <a:pPr lvl="0" rtl="0" algn="r">
              <a:spcBef>
                <a:spcPts val="0"/>
              </a:spcBef>
              <a:buNone/>
            </a:pPr>
            <a:r>
              <a:rPr lang="en" sz="3600"/>
              <a:t>9/10</a:t>
            </a:r>
          </a:p>
        </p:txBody>
      </p:sp>
      <p:sp>
        <p:nvSpPr>
          <p:cNvPr id="286" name="Shape 286"/>
          <p:cNvSpPr txBox="1"/>
          <p:nvPr/>
        </p:nvSpPr>
        <p:spPr>
          <a:xfrm>
            <a:off x="7333450" y="6040000"/>
            <a:ext cx="1321800" cy="812700"/>
          </a:xfrm>
          <a:prstGeom prst="rect">
            <a:avLst/>
          </a:prstGeom>
          <a:noFill/>
          <a:ln>
            <a:noFill/>
          </a:ln>
        </p:spPr>
        <p:txBody>
          <a:bodyPr anchorCtr="0" anchor="t" bIns="91425" lIns="91425" rIns="91425" tIns="91425">
            <a:noAutofit/>
          </a:bodyPr>
          <a:lstStyle/>
          <a:p>
            <a:pPr lvl="0" rtl="0" algn="r">
              <a:spcBef>
                <a:spcPts val="0"/>
              </a:spcBef>
              <a:buNone/>
            </a:pPr>
            <a:r>
              <a:rPr lang="en" sz="3600"/>
              <a:t>9/10</a:t>
            </a:r>
          </a:p>
        </p:txBody>
      </p:sp>
      <p:pic>
        <p:nvPicPr>
          <p:cNvPr id="287" name="Shape 287"/>
          <p:cNvPicPr preferRelativeResize="0"/>
          <p:nvPr/>
        </p:nvPicPr>
        <p:blipFill>
          <a:blip r:embed="rId4">
            <a:alphaModFix/>
          </a:blip>
          <a:stretch>
            <a:fillRect/>
          </a:stretch>
        </p:blipFill>
        <p:spPr>
          <a:xfrm>
            <a:off x="337675" y="3308478"/>
            <a:ext cx="4721673" cy="2845604"/>
          </a:xfrm>
          <a:prstGeom prst="rect">
            <a:avLst/>
          </a:prstGeom>
          <a:noFill/>
          <a:ln>
            <a:noFill/>
          </a:ln>
        </p:spPr>
      </p:pic>
      <p:sp>
        <p:nvSpPr>
          <p:cNvPr id="288" name="Shape 288"/>
          <p:cNvSpPr/>
          <p:nvPr/>
        </p:nvSpPr>
        <p:spPr>
          <a:xfrm>
            <a:off x="5080025" y="3877575"/>
            <a:ext cx="3575232" cy="2621807"/>
          </a:xfrm>
          <a:prstGeom prst="cloud">
            <a:avLst/>
          </a:prstGeom>
          <a:solidFill>
            <a:srgbClr val="6D9EEB"/>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The “Cloud”</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idx="1" type="body"/>
          </p:nvPr>
        </p:nvSpPr>
        <p:spPr>
          <a:xfrm>
            <a:off x="1186800" y="4158050"/>
            <a:ext cx="1097999" cy="429599"/>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dk1"/>
              </a:buClr>
              <a:buSzPct val="133333"/>
              <a:buFont typeface="Arial"/>
              <a:buNone/>
            </a:pPr>
            <a:r>
              <a:rPr b="1" lang="en" sz="2400">
                <a:latin typeface="Calibri"/>
                <a:ea typeface="Calibri"/>
                <a:cs typeface="Calibri"/>
                <a:sym typeface="Calibri"/>
              </a:rPr>
              <a:t>Yes</a:t>
            </a:r>
          </a:p>
        </p:txBody>
      </p:sp>
      <p:sp>
        <p:nvSpPr>
          <p:cNvPr id="294" name="Shape 294"/>
          <p:cNvSpPr txBox="1"/>
          <p:nvPr>
            <p:ph idx="2" type="body"/>
          </p:nvPr>
        </p:nvSpPr>
        <p:spPr>
          <a:xfrm>
            <a:off x="7030075" y="4158050"/>
            <a:ext cx="1097999" cy="429599"/>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dk1"/>
              </a:buClr>
              <a:buSzPct val="133333"/>
              <a:buFont typeface="Arial"/>
              <a:buNone/>
            </a:pPr>
            <a:r>
              <a:rPr b="1" lang="en" sz="2400">
                <a:latin typeface="Calibri"/>
                <a:ea typeface="Calibri"/>
                <a:cs typeface="Calibri"/>
                <a:sym typeface="Calibri"/>
              </a:rPr>
              <a:t>No</a:t>
            </a:r>
          </a:p>
        </p:txBody>
      </p:sp>
      <p:sp>
        <p:nvSpPr>
          <p:cNvPr id="295" name="Shape 295"/>
          <p:cNvSpPr/>
          <p:nvPr/>
        </p:nvSpPr>
        <p:spPr>
          <a:xfrm>
            <a:off x="739800" y="71287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296" name="Shape 296"/>
          <p:cNvSpPr txBox="1"/>
          <p:nvPr>
            <p:ph idx="3" type="body"/>
          </p:nvPr>
        </p:nvSpPr>
        <p:spPr>
          <a:xfrm>
            <a:off x="1263000" y="1630596"/>
            <a:ext cx="6770399" cy="2301900"/>
          </a:xfrm>
          <a:prstGeom prst="rect">
            <a:avLst/>
          </a:prstGeom>
          <a:noFill/>
          <a:ln>
            <a:noFill/>
          </a:ln>
        </p:spPr>
        <p:txBody>
          <a:bodyPr anchorCtr="0" anchor="t" bIns="45700" lIns="91425" rIns="91425" tIns="45700">
            <a:noAutofit/>
          </a:bodyPr>
          <a:lstStyle/>
          <a:p>
            <a:pPr indent="0" lvl="0" marL="0" marR="0" rtl="0" algn="l">
              <a:spcBef>
                <a:spcPts val="0"/>
              </a:spcBef>
              <a:buNone/>
            </a:pPr>
            <a:r>
              <a:rPr lang="en" sz="2200">
                <a:solidFill>
                  <a:srgbClr val="434343"/>
                </a:solidFill>
                <a:latin typeface="Open Sans"/>
                <a:ea typeface="Open Sans"/>
                <a:cs typeface="Open Sans"/>
                <a:sym typeface="Open Sans"/>
              </a:rPr>
              <a:t>How much storage do I need? </a:t>
            </a:r>
          </a:p>
          <a:p>
            <a:pPr indent="0" lvl="0" marL="0" marR="0" rtl="0" algn="l">
              <a:spcBef>
                <a:spcPts val="0"/>
              </a:spcBef>
              <a:buNone/>
            </a:pPr>
            <a:r>
              <a:t/>
            </a:r>
            <a:endParaRPr sz="2200">
              <a:solidFill>
                <a:srgbClr val="434343"/>
              </a:solidFill>
              <a:latin typeface="Open Sans"/>
              <a:ea typeface="Open Sans"/>
              <a:cs typeface="Open Sans"/>
              <a:sym typeface="Open Sans"/>
            </a:endParaRPr>
          </a:p>
          <a:p>
            <a:pPr indent="0" lvl="0" marL="0" marR="0" rtl="0" algn="l">
              <a:spcBef>
                <a:spcPts val="0"/>
              </a:spcBef>
              <a:buNone/>
            </a:pPr>
            <a:r>
              <a:rPr lang="en" sz="2200">
                <a:solidFill>
                  <a:srgbClr val="434343"/>
                </a:solidFill>
                <a:latin typeface="Open Sans"/>
                <a:ea typeface="Open Sans"/>
                <a:cs typeface="Open Sans"/>
                <a:sym typeface="Open Sans"/>
              </a:rPr>
              <a:t>How long do I need to keep it for?</a:t>
            </a:r>
          </a:p>
          <a:p>
            <a:pPr indent="0" lvl="0" marL="0" marR="0" rtl="0" algn="l">
              <a:spcBef>
                <a:spcPts val="0"/>
              </a:spcBef>
              <a:buNone/>
            </a:pPr>
            <a:r>
              <a:t/>
            </a:r>
            <a:endParaRPr sz="2200">
              <a:solidFill>
                <a:srgbClr val="434343"/>
              </a:solidFill>
              <a:latin typeface="Open Sans"/>
              <a:ea typeface="Open Sans"/>
              <a:cs typeface="Open Sans"/>
              <a:sym typeface="Open Sans"/>
            </a:endParaRPr>
          </a:p>
          <a:p>
            <a:pPr indent="0" lvl="0" marL="0" marR="0" rtl="0" algn="l">
              <a:spcBef>
                <a:spcPts val="0"/>
              </a:spcBef>
              <a:buNone/>
            </a:pPr>
            <a:r>
              <a:rPr lang="en" sz="2200">
                <a:solidFill>
                  <a:srgbClr val="434343"/>
                </a:solidFill>
                <a:latin typeface="Open Sans"/>
                <a:ea typeface="Open Sans"/>
                <a:cs typeface="Open Sans"/>
                <a:sym typeface="Open Sans"/>
              </a:rPr>
              <a:t>Should I keep my data in the cloud?</a:t>
            </a:r>
          </a:p>
          <a:p>
            <a:pPr indent="0" lvl="0" marL="0" marR="0" rtl="0" algn="l">
              <a:spcBef>
                <a:spcPts val="0"/>
              </a:spcBef>
              <a:buNone/>
            </a:pPr>
            <a:r>
              <a:t/>
            </a:r>
            <a:endParaRPr sz="2200">
              <a:solidFill>
                <a:srgbClr val="434343"/>
              </a:solidFill>
              <a:latin typeface="Open Sans"/>
              <a:ea typeface="Open Sans"/>
              <a:cs typeface="Open Sans"/>
              <a:sym typeface="Open Sans"/>
            </a:endParaRPr>
          </a:p>
          <a:p>
            <a:pPr indent="0" lvl="0" marL="0" marR="0" rtl="0" algn="l">
              <a:spcBef>
                <a:spcPts val="0"/>
              </a:spcBef>
              <a:buNone/>
            </a:pPr>
            <a:r>
              <a:rPr lang="en" sz="2200">
                <a:solidFill>
                  <a:srgbClr val="434343"/>
                </a:solidFill>
                <a:latin typeface="Open Sans"/>
                <a:ea typeface="Open Sans"/>
                <a:cs typeface="Open Sans"/>
                <a:sym typeface="Open Sans"/>
              </a:rPr>
              <a:t>Are there any legal or ethical restrictions on where the data can be stored?</a:t>
            </a:r>
          </a:p>
        </p:txBody>
      </p:sp>
      <p:sp>
        <p:nvSpPr>
          <p:cNvPr id="297" name="Shape 297"/>
          <p:cNvSpPr txBox="1"/>
          <p:nvPr>
            <p:ph type="title"/>
          </p:nvPr>
        </p:nvSpPr>
        <p:spPr>
          <a:xfrm>
            <a:off x="670975" y="789400"/>
            <a:ext cx="6359099" cy="786599"/>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3200">
                <a:solidFill>
                  <a:srgbClr val="434343"/>
                </a:solidFill>
                <a:latin typeface="Open Sans"/>
                <a:ea typeface="Open Sans"/>
                <a:cs typeface="Open Sans"/>
                <a:sym typeface="Open Sans"/>
              </a:rPr>
              <a:t>Storage</a:t>
            </a:r>
          </a:p>
        </p:txBody>
      </p:sp>
      <p:sp>
        <p:nvSpPr>
          <p:cNvPr id="298" name="Shape 298"/>
          <p:cNvSpPr txBox="1"/>
          <p:nvPr/>
        </p:nvSpPr>
        <p:spPr>
          <a:xfrm>
            <a:off x="2431315" y="862600"/>
            <a:ext cx="371400" cy="536100"/>
          </a:xfrm>
          <a:prstGeom prst="rect">
            <a:avLst/>
          </a:prstGeom>
          <a:noFill/>
          <a:ln>
            <a:noFill/>
          </a:ln>
        </p:spPr>
        <p:txBody>
          <a:bodyPr anchorCtr="0" anchor="t" bIns="91425" lIns="91425" rIns="91425" tIns="91425">
            <a:noAutofit/>
          </a:bodyPr>
          <a:lstStyle/>
          <a:p>
            <a:pPr lvl="0" rtl="0">
              <a:spcBef>
                <a:spcPts val="0"/>
              </a:spcBef>
              <a:buNone/>
            </a:pPr>
            <a:r>
              <a:rPr b="1" lang="en" sz="3000">
                <a:solidFill>
                  <a:schemeClr val="lt1"/>
                </a:solidFill>
                <a:latin typeface="Open Sans"/>
                <a:ea typeface="Open Sans"/>
                <a:cs typeface="Open Sans"/>
                <a:sym typeface="Open Sans"/>
              </a:rPr>
              <a:t>3</a:t>
            </a:r>
          </a:p>
        </p:txBody>
      </p:sp>
      <p:sp>
        <p:nvSpPr>
          <p:cNvPr id="299" name="Shape 299"/>
          <p:cNvSpPr txBox="1"/>
          <p:nvPr/>
        </p:nvSpPr>
        <p:spPr>
          <a:xfrm>
            <a:off x="2431315" y="862600"/>
            <a:ext cx="371400" cy="536100"/>
          </a:xfrm>
          <a:prstGeom prst="rect">
            <a:avLst/>
          </a:prstGeom>
          <a:noFill/>
          <a:ln>
            <a:noFill/>
          </a:ln>
        </p:spPr>
        <p:txBody>
          <a:bodyPr anchorCtr="0" anchor="t" bIns="91425" lIns="91425" rIns="91425" tIns="91425">
            <a:noAutofit/>
          </a:bodyPr>
          <a:lstStyle/>
          <a:p>
            <a:pPr lvl="0" rtl="0">
              <a:spcBef>
                <a:spcPts val="0"/>
              </a:spcBef>
              <a:buNone/>
            </a:pPr>
            <a:r>
              <a:rPr b="1" lang="en" sz="3000">
                <a:solidFill>
                  <a:schemeClr val="lt1"/>
                </a:solidFill>
                <a:latin typeface="Open Sans"/>
                <a:ea typeface="Open Sans"/>
                <a:cs typeface="Open Sans"/>
                <a:sym typeface="Open Sans"/>
              </a:rPr>
              <a:t>2</a:t>
            </a:r>
          </a:p>
        </p:txBody>
      </p:sp>
      <p:sp>
        <p:nvSpPr>
          <p:cNvPr id="300" name="Shape 300"/>
          <p:cNvSpPr txBox="1"/>
          <p:nvPr/>
        </p:nvSpPr>
        <p:spPr>
          <a:xfrm>
            <a:off x="1115275" y="5140250"/>
            <a:ext cx="7198199" cy="536100"/>
          </a:xfrm>
          <a:prstGeom prst="rect">
            <a:avLst/>
          </a:prstGeom>
          <a:noFill/>
          <a:ln>
            <a:noFill/>
          </a:ln>
        </p:spPr>
        <p:txBody>
          <a:bodyPr anchorCtr="0" anchor="t" bIns="91425" lIns="91425" rIns="91425" tIns="91425">
            <a:noAutofit/>
          </a:bodyPr>
          <a:lstStyle/>
          <a:p>
            <a:pPr lvl="0" rtl="0">
              <a:spcBef>
                <a:spcPts val="0"/>
              </a:spcBef>
              <a:buNone/>
            </a:pPr>
            <a:r>
              <a:rPr lang="en" sz="2400"/>
              <a:t>Where to get help:</a:t>
            </a:r>
          </a:p>
        </p:txBody>
      </p:sp>
      <p:sp>
        <p:nvSpPr>
          <p:cNvPr id="301" name="Shape 301"/>
          <p:cNvSpPr/>
          <p:nvPr/>
        </p:nvSpPr>
        <p:spPr>
          <a:xfrm>
            <a:off x="1039625" y="5086125"/>
            <a:ext cx="7274700" cy="1567499"/>
          </a:xfrm>
          <a:prstGeom prst="roundRect">
            <a:avLst>
              <a:gd fmla="val 16667" name="adj"/>
            </a:avLst>
          </a:prstGeom>
          <a:solidFill>
            <a:srgbClr val="EAD1DC"/>
          </a:solidFill>
          <a:ln>
            <a:noFill/>
          </a:ln>
        </p:spPr>
        <p:txBody>
          <a:bodyPr anchorCtr="0" anchor="ctr" bIns="91425" lIns="91425" rIns="91425" tIns="91425">
            <a:noAutofit/>
          </a:bodyPr>
          <a:lstStyle/>
          <a:p>
            <a:pPr lvl="0" rtl="0">
              <a:spcBef>
                <a:spcPts val="0"/>
              </a:spcBef>
              <a:buNone/>
            </a:pPr>
            <a:r>
              <a:t/>
            </a:r>
            <a:endParaRPr>
              <a:solidFill>
                <a:srgbClr val="00FFFF"/>
              </a:solidFill>
            </a:endParaRPr>
          </a:p>
        </p:txBody>
      </p:sp>
      <p:sp>
        <p:nvSpPr>
          <p:cNvPr id="302" name="Shape 302"/>
          <p:cNvSpPr txBox="1"/>
          <p:nvPr/>
        </p:nvSpPr>
        <p:spPr>
          <a:xfrm>
            <a:off x="1115275" y="5140250"/>
            <a:ext cx="7198199" cy="1378800"/>
          </a:xfrm>
          <a:prstGeom prst="rect">
            <a:avLst/>
          </a:prstGeom>
          <a:noFill/>
          <a:ln>
            <a:noFill/>
          </a:ln>
        </p:spPr>
        <p:txBody>
          <a:bodyPr anchorCtr="0" anchor="t" bIns="91425" lIns="91425" rIns="91425" tIns="91425">
            <a:noAutofit/>
          </a:bodyPr>
          <a:lstStyle/>
          <a:p>
            <a:pPr lvl="0" rtl="0" algn="ctr">
              <a:spcBef>
                <a:spcPts val="0"/>
              </a:spcBef>
              <a:buNone/>
            </a:pPr>
            <a:r>
              <a:rPr b="1" lang="en" sz="2400"/>
              <a:t>Where to get help</a:t>
            </a:r>
          </a:p>
          <a:p>
            <a:pPr lvl="0" rtl="0" algn="ctr">
              <a:spcBef>
                <a:spcPts val="0"/>
              </a:spcBef>
              <a:buNone/>
            </a:pPr>
            <a:r>
              <a:t/>
            </a:r>
            <a:endParaRPr sz="2400"/>
          </a:p>
          <a:p>
            <a:pPr lvl="0" rtl="0" algn="ctr">
              <a:spcBef>
                <a:spcPts val="0"/>
              </a:spcBef>
              <a:buNone/>
            </a:pPr>
            <a:r>
              <a:rPr b="1" lang="en" sz="2400">
                <a:solidFill>
                  <a:srgbClr val="FF0000"/>
                </a:solidFill>
              </a:rPr>
              <a:t>[TODO] Your eResearch Analyst</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2CC"/>
        </a:solidFill>
      </p:bgPr>
    </p:bg>
    <p:spTree>
      <p:nvGrpSpPr>
        <p:cNvPr id="306" name="Shape 306"/>
        <p:cNvGrpSpPr/>
        <p:nvPr/>
      </p:nvGrpSpPr>
      <p:grpSpPr>
        <a:xfrm>
          <a:off x="0" y="0"/>
          <a:ext cx="0" cy="0"/>
          <a:chOff x="0" y="0"/>
          <a:chExt cx="0" cy="0"/>
        </a:xfrm>
      </p:grpSpPr>
      <p:sp>
        <p:nvSpPr>
          <p:cNvPr id="307" name="Shape 307"/>
          <p:cNvSpPr txBox="1"/>
          <p:nvPr>
            <p:ph type="title"/>
          </p:nvPr>
        </p:nvSpPr>
        <p:spPr>
          <a:xfrm>
            <a:off x="882075" y="995350"/>
            <a:ext cx="7664400" cy="8319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4800">
                <a:solidFill>
                  <a:srgbClr val="434343"/>
                </a:solidFill>
                <a:latin typeface="Open Sans"/>
                <a:ea typeface="Open Sans"/>
                <a:cs typeface="Open Sans"/>
                <a:sym typeface="Open Sans"/>
              </a:rPr>
              <a:t>Activity 3</a:t>
            </a:r>
          </a:p>
        </p:txBody>
      </p:sp>
      <p:sp>
        <p:nvSpPr>
          <p:cNvPr id="308" name="Shape 308"/>
          <p:cNvSpPr txBox="1"/>
          <p:nvPr>
            <p:ph idx="1" type="body"/>
          </p:nvPr>
        </p:nvSpPr>
        <p:spPr>
          <a:xfrm>
            <a:off x="1199575" y="2055850"/>
            <a:ext cx="6981300" cy="36600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For each dataset you noted in Activity 1, write down how much storage you think it’ll need over the life of the project.</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Also note down where that data lives.</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51575" y="46050"/>
            <a:ext cx="8996400" cy="1143000"/>
          </a:xfrm>
          <a:prstGeom prst="rect">
            <a:avLst/>
          </a:prstGeom>
        </p:spPr>
        <p:txBody>
          <a:bodyPr anchorCtr="0" anchor="ctr" bIns="91425" lIns="91425" rIns="91425" tIns="91425">
            <a:noAutofit/>
          </a:bodyPr>
          <a:lstStyle/>
          <a:p>
            <a:pPr lvl="0">
              <a:spcBef>
                <a:spcPts val="0"/>
              </a:spcBef>
              <a:buNone/>
            </a:pPr>
            <a:r>
              <a:rPr lang="en" sz="3000"/>
              <a:t>1 terabyte = 1000 gigabytes = 1mn megabytes</a:t>
            </a:r>
          </a:p>
        </p:txBody>
      </p:sp>
      <p:pic>
        <p:nvPicPr>
          <p:cNvPr id="314" name="Shape 314"/>
          <p:cNvPicPr preferRelativeResize="0"/>
          <p:nvPr/>
        </p:nvPicPr>
        <p:blipFill>
          <a:blip r:embed="rId3">
            <a:alphaModFix/>
          </a:blip>
          <a:stretch>
            <a:fillRect/>
          </a:stretch>
        </p:blipFill>
        <p:spPr>
          <a:xfrm>
            <a:off x="2928612" y="1110987"/>
            <a:ext cx="3242323" cy="2154400"/>
          </a:xfrm>
          <a:prstGeom prst="rect">
            <a:avLst/>
          </a:prstGeom>
          <a:noFill/>
          <a:ln>
            <a:noFill/>
          </a:ln>
        </p:spPr>
      </p:pic>
      <p:pic>
        <p:nvPicPr>
          <p:cNvPr id="315" name="Shape 315"/>
          <p:cNvPicPr preferRelativeResize="0"/>
          <p:nvPr/>
        </p:nvPicPr>
        <p:blipFill>
          <a:blip r:embed="rId4">
            <a:alphaModFix/>
          </a:blip>
          <a:stretch>
            <a:fillRect/>
          </a:stretch>
        </p:blipFill>
        <p:spPr>
          <a:xfrm>
            <a:off x="4105951" y="5227400"/>
            <a:ext cx="887649" cy="831300"/>
          </a:xfrm>
          <a:prstGeom prst="rect">
            <a:avLst/>
          </a:prstGeom>
          <a:noFill/>
          <a:ln>
            <a:noFill/>
          </a:ln>
        </p:spPr>
      </p:pic>
      <p:pic>
        <p:nvPicPr>
          <p:cNvPr id="316" name="Shape 316"/>
          <p:cNvPicPr preferRelativeResize="0"/>
          <p:nvPr/>
        </p:nvPicPr>
        <p:blipFill>
          <a:blip r:embed="rId5">
            <a:alphaModFix/>
          </a:blip>
          <a:stretch>
            <a:fillRect/>
          </a:stretch>
        </p:blipFill>
        <p:spPr>
          <a:xfrm>
            <a:off x="3711612" y="3407725"/>
            <a:ext cx="1676325" cy="1676325"/>
          </a:xfrm>
          <a:prstGeom prst="rect">
            <a:avLst/>
          </a:prstGeom>
          <a:noFill/>
          <a:ln>
            <a:noFill/>
          </a:ln>
        </p:spPr>
      </p:pic>
      <p:pic>
        <p:nvPicPr>
          <p:cNvPr id="317" name="Shape 317"/>
          <p:cNvPicPr preferRelativeResize="0"/>
          <p:nvPr/>
        </p:nvPicPr>
        <p:blipFill>
          <a:blip r:embed="rId6">
            <a:alphaModFix/>
          </a:blip>
          <a:stretch>
            <a:fillRect/>
          </a:stretch>
        </p:blipFill>
        <p:spPr>
          <a:xfrm>
            <a:off x="4158275" y="6139650"/>
            <a:ext cx="782999" cy="718349"/>
          </a:xfrm>
          <a:prstGeom prst="rect">
            <a:avLst/>
          </a:prstGeom>
          <a:noFill/>
          <a:ln>
            <a:noFill/>
          </a:ln>
        </p:spPr>
      </p:pic>
      <p:sp>
        <p:nvSpPr>
          <p:cNvPr id="318" name="Shape 318"/>
          <p:cNvSpPr txBox="1"/>
          <p:nvPr/>
        </p:nvSpPr>
        <p:spPr>
          <a:xfrm>
            <a:off x="6277500" y="2557400"/>
            <a:ext cx="2480099" cy="708000"/>
          </a:xfrm>
          <a:prstGeom prst="rect">
            <a:avLst/>
          </a:prstGeom>
          <a:noFill/>
          <a:ln>
            <a:noFill/>
          </a:ln>
        </p:spPr>
        <p:txBody>
          <a:bodyPr anchorCtr="0" anchor="t" bIns="91425" lIns="91425" rIns="91425" tIns="91425">
            <a:noAutofit/>
          </a:bodyPr>
          <a:lstStyle/>
          <a:p>
            <a:pPr lvl="0">
              <a:spcBef>
                <a:spcPts val="0"/>
              </a:spcBef>
              <a:buNone/>
            </a:pPr>
            <a:r>
              <a:rPr b="1" lang="en" sz="3000"/>
              <a:t>~166 hours</a:t>
            </a:r>
          </a:p>
        </p:txBody>
      </p:sp>
      <p:sp>
        <p:nvSpPr>
          <p:cNvPr id="319" name="Shape 319"/>
          <p:cNvSpPr txBox="1"/>
          <p:nvPr/>
        </p:nvSpPr>
        <p:spPr>
          <a:xfrm>
            <a:off x="5413675" y="3891887"/>
            <a:ext cx="2480099" cy="708000"/>
          </a:xfrm>
          <a:prstGeom prst="rect">
            <a:avLst/>
          </a:prstGeom>
          <a:noFill/>
          <a:ln>
            <a:noFill/>
          </a:ln>
        </p:spPr>
        <p:txBody>
          <a:bodyPr anchorCtr="0" anchor="t" bIns="91425" lIns="91425" rIns="91425" tIns="91425">
            <a:noAutofit/>
          </a:bodyPr>
          <a:lstStyle/>
          <a:p>
            <a:pPr lvl="0" rtl="0">
              <a:spcBef>
                <a:spcPts val="0"/>
              </a:spcBef>
              <a:buNone/>
            </a:pPr>
            <a:r>
              <a:rPr b="1" lang="en" sz="3000"/>
              <a:t>~1300 hours</a:t>
            </a:r>
          </a:p>
        </p:txBody>
      </p:sp>
      <p:sp>
        <p:nvSpPr>
          <p:cNvPr id="320" name="Shape 320"/>
          <p:cNvSpPr txBox="1"/>
          <p:nvPr/>
        </p:nvSpPr>
        <p:spPr>
          <a:xfrm>
            <a:off x="5006950" y="5289037"/>
            <a:ext cx="2480099" cy="708000"/>
          </a:xfrm>
          <a:prstGeom prst="rect">
            <a:avLst/>
          </a:prstGeom>
          <a:noFill/>
          <a:ln>
            <a:noFill/>
          </a:ln>
        </p:spPr>
        <p:txBody>
          <a:bodyPr anchorCtr="0" anchor="t" bIns="91425" lIns="91425" rIns="91425" tIns="91425">
            <a:noAutofit/>
          </a:bodyPr>
          <a:lstStyle/>
          <a:p>
            <a:pPr lvl="0" rtl="0">
              <a:spcBef>
                <a:spcPts val="0"/>
              </a:spcBef>
              <a:buNone/>
            </a:pPr>
            <a:r>
              <a:rPr b="1" lang="en" sz="3000"/>
              <a:t>~160,000</a:t>
            </a:r>
          </a:p>
        </p:txBody>
      </p:sp>
      <p:sp>
        <p:nvSpPr>
          <p:cNvPr id="321" name="Shape 321"/>
          <p:cNvSpPr txBox="1"/>
          <p:nvPr/>
        </p:nvSpPr>
        <p:spPr>
          <a:xfrm>
            <a:off x="5140050" y="6144825"/>
            <a:ext cx="3617699" cy="708000"/>
          </a:xfrm>
          <a:prstGeom prst="rect">
            <a:avLst/>
          </a:prstGeom>
          <a:noFill/>
          <a:ln>
            <a:noFill/>
          </a:ln>
        </p:spPr>
        <p:txBody>
          <a:bodyPr anchorCtr="0" anchor="t" bIns="91425" lIns="91425" rIns="91425" tIns="91425">
            <a:noAutofit/>
          </a:bodyPr>
          <a:lstStyle/>
          <a:p>
            <a:pPr lvl="0" rtl="0">
              <a:spcBef>
                <a:spcPts val="0"/>
              </a:spcBef>
              <a:buNone/>
            </a:pPr>
            <a:r>
              <a:rPr b="1" lang="en" sz="3000"/>
              <a:t>massive amounts</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nvSpPr>
        <p:spPr>
          <a:xfrm>
            <a:off x="2431315" y="862600"/>
            <a:ext cx="371400" cy="536100"/>
          </a:xfrm>
          <a:prstGeom prst="rect">
            <a:avLst/>
          </a:prstGeom>
          <a:noFill/>
          <a:ln>
            <a:noFill/>
          </a:ln>
        </p:spPr>
        <p:txBody>
          <a:bodyPr anchorCtr="0" anchor="t" bIns="91425" lIns="91425" rIns="91425" tIns="91425">
            <a:noAutofit/>
          </a:bodyPr>
          <a:lstStyle/>
          <a:p>
            <a:pPr lvl="0" rtl="0">
              <a:spcBef>
                <a:spcPts val="0"/>
              </a:spcBef>
              <a:buNone/>
            </a:pPr>
            <a:r>
              <a:rPr b="1" lang="en" sz="3000">
                <a:solidFill>
                  <a:schemeClr val="lt1"/>
                </a:solidFill>
                <a:latin typeface="Open Sans"/>
                <a:ea typeface="Open Sans"/>
                <a:cs typeface="Open Sans"/>
                <a:sym typeface="Open Sans"/>
              </a:rPr>
              <a:t>3</a:t>
            </a:r>
          </a:p>
        </p:txBody>
      </p:sp>
      <p:sp>
        <p:nvSpPr>
          <p:cNvPr id="327" name="Shape 327"/>
          <p:cNvSpPr txBox="1"/>
          <p:nvPr/>
        </p:nvSpPr>
        <p:spPr>
          <a:xfrm>
            <a:off x="1143600" y="698475"/>
            <a:ext cx="6856799" cy="4790099"/>
          </a:xfrm>
          <a:prstGeom prst="rect">
            <a:avLst/>
          </a:prstGeom>
          <a:noFill/>
          <a:ln>
            <a:noFill/>
          </a:ln>
        </p:spPr>
        <p:txBody>
          <a:bodyPr anchorCtr="0" anchor="t" bIns="91425" lIns="91425" rIns="91425" tIns="91425">
            <a:noAutofit/>
          </a:bodyPr>
          <a:lstStyle/>
          <a:p>
            <a:pPr lvl="0" rtl="0" algn="just">
              <a:spcBef>
                <a:spcPts val="1000"/>
              </a:spcBef>
              <a:buNone/>
            </a:pPr>
            <a:r>
              <a:rPr i="1" lang="en" sz="2200">
                <a:solidFill>
                  <a:schemeClr val="dk1"/>
                </a:solidFill>
              </a:rPr>
              <a:t>… biologist Billy Hinchen returned one afternoon to find that his laptop and all his back-up hard drives had been stolen. All that remained was a disparate collection of data, spread around numerous small flash drives, email attachments and scribbled drawings that were difficult to piece together…</a:t>
            </a:r>
          </a:p>
          <a:p>
            <a:pPr lvl="0" rtl="0" algn="just">
              <a:spcBef>
                <a:spcPts val="1000"/>
              </a:spcBef>
              <a:buClr>
                <a:schemeClr val="dk1"/>
              </a:buClr>
              <a:buSzPct val="50000"/>
              <a:buFont typeface="Arial"/>
              <a:buNone/>
            </a:pPr>
            <a:r>
              <a:rPr i="1" lang="en" sz="2200">
                <a:solidFill>
                  <a:schemeClr val="dk1"/>
                </a:solidFill>
              </a:rPr>
              <a:t>The knock-on effect was disastrous. As Billy put it: “I was focussed on creating high-resolution, 3D time-lapse videos of developing crustacean embryos, so all of my work was digital-based. When I lost my laptop and backups, I lost 400GB of data and close to four years of work…”</a:t>
            </a:r>
          </a:p>
          <a:p>
            <a:pPr lvl="0">
              <a:spcBef>
                <a:spcPts val="0"/>
              </a:spcBef>
              <a:buNone/>
            </a:pPr>
            <a:r>
              <a:t/>
            </a:r>
            <a:endParaRPr/>
          </a:p>
        </p:txBody>
      </p:sp>
      <p:sp>
        <p:nvSpPr>
          <p:cNvPr id="328" name="Shape 328"/>
          <p:cNvSpPr txBox="1"/>
          <p:nvPr/>
        </p:nvSpPr>
        <p:spPr>
          <a:xfrm>
            <a:off x="3180875" y="5644600"/>
            <a:ext cx="5340900" cy="429599"/>
          </a:xfrm>
          <a:prstGeom prst="rect">
            <a:avLst/>
          </a:prstGeom>
          <a:noFill/>
          <a:ln>
            <a:noFill/>
          </a:ln>
        </p:spPr>
        <p:txBody>
          <a:bodyPr anchorCtr="0" anchor="t" bIns="91425" lIns="91425" rIns="91425" tIns="91425">
            <a:noAutofit/>
          </a:bodyPr>
          <a:lstStyle/>
          <a:p>
            <a:pPr lvl="0" algn="r">
              <a:spcBef>
                <a:spcPts val="0"/>
              </a:spcBef>
              <a:buNone/>
            </a:pPr>
            <a:r>
              <a:rPr lang="en" sz="1800">
                <a:solidFill>
                  <a:schemeClr val="dk1"/>
                </a:solidFill>
              </a:rPr>
              <a:t>— </a:t>
            </a:r>
            <a:r>
              <a:rPr lang="en" sz="1800"/>
              <a:t>“Research Information”, April/May 2014</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t/>
            </a:r>
            <a:endParaRPr/>
          </a:p>
        </p:txBody>
      </p:sp>
      <p:sp>
        <p:nvSpPr>
          <p:cNvPr id="334" name="Shape 334"/>
          <p:cNvSpPr txBox="1"/>
          <p:nvPr>
            <p:ph idx="1" type="body"/>
          </p:nvPr>
        </p:nvSpPr>
        <p:spPr>
          <a:xfrm>
            <a:off x="457200" y="1600200"/>
            <a:ext cx="8229600" cy="4526100"/>
          </a:xfrm>
          <a:prstGeom prst="rect">
            <a:avLst/>
          </a:prstGeom>
        </p:spPr>
        <p:txBody>
          <a:bodyPr anchorCtr="0" anchor="t" bIns="91425" lIns="91425" rIns="91425" tIns="91425">
            <a:noAutofit/>
          </a:bodyPr>
          <a:lstStyle/>
          <a:p>
            <a:pPr lvl="0">
              <a:spcBef>
                <a:spcPts val="0"/>
              </a:spcBef>
              <a:buNone/>
            </a:pPr>
            <a:r>
              <a:t/>
            </a:r>
            <a:endParaRPr/>
          </a:p>
        </p:txBody>
      </p:sp>
      <p:sp>
        <p:nvSpPr>
          <p:cNvPr id="335" name="Shape 335">
            <a:hlinkClick/>
          </p:cNvPr>
          <p:cNvSpPr/>
          <p:nvPr/>
        </p:nvSpPr>
        <p:spPr>
          <a:xfrm>
            <a:off x="710500" y="556900"/>
            <a:ext cx="7667400" cy="5750550"/>
          </a:xfrm>
          <a:prstGeom prst="rect">
            <a:avLst/>
          </a:prstGeom>
          <a:blipFill>
            <a:blip r:embed="rId3">
              <a:alphaModFix/>
            </a:blip>
            <a:stretch>
              <a:fillRect/>
            </a:stretch>
          </a:blipFill>
          <a:ln>
            <a:noFill/>
          </a:ln>
        </p:spPr>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idx="1" type="body"/>
          </p:nvPr>
        </p:nvSpPr>
        <p:spPr>
          <a:xfrm>
            <a:off x="1263000" y="1630595"/>
            <a:ext cx="6770399" cy="2028899"/>
          </a:xfrm>
          <a:prstGeom prst="rect">
            <a:avLst/>
          </a:prstGeom>
          <a:noFill/>
          <a:ln>
            <a:noFill/>
          </a:ln>
        </p:spPr>
        <p:txBody>
          <a:bodyPr anchorCtr="0" anchor="t" bIns="45700" lIns="91425" rIns="91425" tIns="45700">
            <a:noAutofit/>
          </a:bodyPr>
          <a:lstStyle/>
          <a:p>
            <a:pPr indent="0" lvl="0" marL="0" rtl="0">
              <a:spcBef>
                <a:spcPts val="0"/>
              </a:spcBef>
              <a:buNone/>
            </a:pPr>
            <a:r>
              <a:rPr lang="en" sz="2200">
                <a:solidFill>
                  <a:srgbClr val="434343"/>
                </a:solidFill>
                <a:latin typeface="Open Sans"/>
                <a:ea typeface="Open Sans"/>
                <a:cs typeface="Open Sans"/>
                <a:sym typeface="Open Sans"/>
              </a:rPr>
              <a:t>How often, by whom, and where the backups will be stored?</a:t>
            </a:r>
          </a:p>
          <a:p>
            <a:pPr indent="0" lvl="0" marL="0" rtl="0">
              <a:spcBef>
                <a:spcPts val="0"/>
              </a:spcBef>
              <a:buNone/>
            </a:pPr>
            <a:r>
              <a:t/>
            </a:r>
            <a:endParaRPr sz="2200">
              <a:solidFill>
                <a:srgbClr val="434343"/>
              </a:solidFill>
              <a:latin typeface="Open Sans"/>
              <a:ea typeface="Open Sans"/>
              <a:cs typeface="Open Sans"/>
              <a:sym typeface="Open Sans"/>
            </a:endParaRPr>
          </a:p>
          <a:p>
            <a:pPr indent="0" lvl="0" marL="0" rtl="0">
              <a:spcBef>
                <a:spcPts val="0"/>
              </a:spcBef>
              <a:buNone/>
            </a:pPr>
            <a:r>
              <a:rPr lang="en" sz="2200">
                <a:solidFill>
                  <a:srgbClr val="434343"/>
                </a:solidFill>
                <a:latin typeface="Open Sans"/>
                <a:ea typeface="Open Sans"/>
                <a:cs typeface="Open Sans"/>
                <a:sym typeface="Open Sans"/>
              </a:rPr>
              <a:t>How can I be sure my backups are working?</a:t>
            </a:r>
          </a:p>
          <a:p>
            <a:pPr indent="0" lvl="0" marL="0" rtl="0">
              <a:spcBef>
                <a:spcPts val="0"/>
              </a:spcBef>
              <a:buNone/>
            </a:pPr>
            <a:r>
              <a:t/>
            </a:r>
            <a:endParaRPr sz="2200">
              <a:solidFill>
                <a:srgbClr val="434343"/>
              </a:solidFill>
              <a:latin typeface="Open Sans"/>
              <a:ea typeface="Open Sans"/>
              <a:cs typeface="Open Sans"/>
              <a:sym typeface="Open Sans"/>
            </a:endParaRPr>
          </a:p>
        </p:txBody>
      </p:sp>
      <p:sp>
        <p:nvSpPr>
          <p:cNvPr id="341" name="Shape 341"/>
          <p:cNvSpPr txBox="1"/>
          <p:nvPr>
            <p:ph type="title"/>
          </p:nvPr>
        </p:nvSpPr>
        <p:spPr>
          <a:xfrm>
            <a:off x="1369500" y="506975"/>
            <a:ext cx="6359099" cy="786599"/>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3200">
                <a:solidFill>
                  <a:srgbClr val="434343"/>
                </a:solidFill>
                <a:latin typeface="Open Sans"/>
                <a:ea typeface="Open Sans"/>
                <a:cs typeface="Open Sans"/>
                <a:sym typeface="Open Sans"/>
              </a:rPr>
              <a:t>Backups</a:t>
            </a:r>
          </a:p>
        </p:txBody>
      </p:sp>
      <p:sp>
        <p:nvSpPr>
          <p:cNvPr id="342" name="Shape 342"/>
          <p:cNvSpPr txBox="1"/>
          <p:nvPr/>
        </p:nvSpPr>
        <p:spPr>
          <a:xfrm>
            <a:off x="2431315" y="862600"/>
            <a:ext cx="371400" cy="536100"/>
          </a:xfrm>
          <a:prstGeom prst="rect">
            <a:avLst/>
          </a:prstGeom>
          <a:noFill/>
          <a:ln>
            <a:noFill/>
          </a:ln>
        </p:spPr>
        <p:txBody>
          <a:bodyPr anchorCtr="0" anchor="t" bIns="91425" lIns="91425" rIns="91425" tIns="91425">
            <a:noAutofit/>
          </a:bodyPr>
          <a:lstStyle/>
          <a:p>
            <a:pPr lvl="0" rtl="0">
              <a:spcBef>
                <a:spcPts val="0"/>
              </a:spcBef>
              <a:buNone/>
            </a:pPr>
            <a:r>
              <a:rPr b="1" lang="en" sz="3000">
                <a:solidFill>
                  <a:schemeClr val="lt1"/>
                </a:solidFill>
                <a:latin typeface="Open Sans"/>
                <a:ea typeface="Open Sans"/>
                <a:cs typeface="Open Sans"/>
                <a:sym typeface="Open Sans"/>
              </a:rPr>
              <a:t>3</a:t>
            </a:r>
          </a:p>
        </p:txBody>
      </p:sp>
      <p:sp>
        <p:nvSpPr>
          <p:cNvPr id="343" name="Shape 343"/>
          <p:cNvSpPr txBox="1"/>
          <p:nvPr/>
        </p:nvSpPr>
        <p:spPr>
          <a:xfrm>
            <a:off x="1115275" y="5140250"/>
            <a:ext cx="7198199" cy="536100"/>
          </a:xfrm>
          <a:prstGeom prst="rect">
            <a:avLst/>
          </a:prstGeom>
          <a:noFill/>
          <a:ln>
            <a:noFill/>
          </a:ln>
        </p:spPr>
        <p:txBody>
          <a:bodyPr anchorCtr="0" anchor="t" bIns="91425" lIns="91425" rIns="91425" tIns="91425">
            <a:noAutofit/>
          </a:bodyPr>
          <a:lstStyle/>
          <a:p>
            <a:pPr lvl="0" rtl="0">
              <a:spcBef>
                <a:spcPts val="0"/>
              </a:spcBef>
              <a:buNone/>
            </a:pPr>
            <a:r>
              <a:rPr lang="en" sz="2400"/>
              <a:t>Where to get help:</a:t>
            </a:r>
          </a:p>
        </p:txBody>
      </p:sp>
      <p:sp>
        <p:nvSpPr>
          <p:cNvPr id="344" name="Shape 344"/>
          <p:cNvSpPr/>
          <p:nvPr/>
        </p:nvSpPr>
        <p:spPr>
          <a:xfrm>
            <a:off x="1039625" y="3891400"/>
            <a:ext cx="7274700" cy="2028899"/>
          </a:xfrm>
          <a:prstGeom prst="roundRect">
            <a:avLst>
              <a:gd fmla="val 16667" name="adj"/>
            </a:avLst>
          </a:prstGeom>
          <a:solidFill>
            <a:srgbClr val="EAD1DC"/>
          </a:solidFill>
          <a:ln>
            <a:noFill/>
          </a:ln>
        </p:spPr>
        <p:txBody>
          <a:bodyPr anchorCtr="0" anchor="ctr" bIns="91425" lIns="91425" rIns="91425" tIns="91425">
            <a:noAutofit/>
          </a:bodyPr>
          <a:lstStyle/>
          <a:p>
            <a:pPr lvl="0" rtl="0">
              <a:spcBef>
                <a:spcPts val="0"/>
              </a:spcBef>
              <a:buNone/>
            </a:pPr>
            <a:r>
              <a:t/>
            </a:r>
            <a:endParaRPr>
              <a:solidFill>
                <a:srgbClr val="00FFFF"/>
              </a:solidFill>
            </a:endParaRPr>
          </a:p>
        </p:txBody>
      </p:sp>
      <p:sp>
        <p:nvSpPr>
          <p:cNvPr id="345" name="Shape 345"/>
          <p:cNvSpPr txBox="1"/>
          <p:nvPr/>
        </p:nvSpPr>
        <p:spPr>
          <a:xfrm>
            <a:off x="1115275" y="4208650"/>
            <a:ext cx="7198199" cy="1973699"/>
          </a:xfrm>
          <a:prstGeom prst="rect">
            <a:avLst/>
          </a:prstGeom>
          <a:noFill/>
          <a:ln>
            <a:noFill/>
          </a:ln>
        </p:spPr>
        <p:txBody>
          <a:bodyPr anchorCtr="0" anchor="t" bIns="91425" lIns="91425" rIns="91425" tIns="91425">
            <a:noAutofit/>
          </a:bodyPr>
          <a:lstStyle/>
          <a:p>
            <a:pPr lvl="0" rtl="0" algn="ctr">
              <a:spcBef>
                <a:spcPts val="0"/>
              </a:spcBef>
              <a:buNone/>
            </a:pPr>
            <a:r>
              <a:rPr b="1" lang="en" sz="2400"/>
              <a:t>Where to get help</a:t>
            </a:r>
          </a:p>
          <a:p>
            <a:pPr lvl="0" rtl="0" algn="ctr">
              <a:spcBef>
                <a:spcPts val="0"/>
              </a:spcBef>
              <a:buNone/>
            </a:pPr>
            <a:r>
              <a:t/>
            </a:r>
            <a:endParaRPr sz="2400"/>
          </a:p>
          <a:p>
            <a:pPr lvl="0" rtl="0" algn="ctr">
              <a:spcBef>
                <a:spcPts val="0"/>
              </a:spcBef>
              <a:buNone/>
            </a:pPr>
            <a:r>
              <a:rPr b="1" lang="en" sz="2400">
                <a:solidFill>
                  <a:srgbClr val="FF0000"/>
                </a:solidFill>
              </a:rPr>
              <a:t>[TODO] Your eResearch Analyst</a:t>
            </a:r>
          </a:p>
        </p:txBody>
      </p:sp>
      <p:sp>
        <p:nvSpPr>
          <p:cNvPr id="346" name="Shape 346"/>
          <p:cNvSpPr txBox="1"/>
          <p:nvPr/>
        </p:nvSpPr>
        <p:spPr>
          <a:xfrm>
            <a:off x="2431315" y="862600"/>
            <a:ext cx="371400" cy="536100"/>
          </a:xfrm>
          <a:prstGeom prst="rect">
            <a:avLst/>
          </a:prstGeom>
          <a:noFill/>
          <a:ln>
            <a:noFill/>
          </a:ln>
        </p:spPr>
        <p:txBody>
          <a:bodyPr anchorCtr="0" anchor="t" bIns="91425" lIns="91425" rIns="91425" tIns="91425">
            <a:noAutofit/>
          </a:bodyPr>
          <a:lstStyle/>
          <a:p>
            <a:pPr lvl="0" rtl="0">
              <a:spcBef>
                <a:spcPts val="0"/>
              </a:spcBef>
              <a:buNone/>
            </a:pPr>
            <a:r>
              <a:rPr b="1" lang="en" sz="3000">
                <a:solidFill>
                  <a:schemeClr val="lt1"/>
                </a:solidFill>
                <a:latin typeface="Open Sans"/>
                <a:ea typeface="Open Sans"/>
                <a:cs typeface="Open Sans"/>
                <a:sym typeface="Open Sans"/>
              </a:rPr>
              <a:t>2</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413400" y="408400"/>
            <a:ext cx="8229600" cy="786599"/>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3200">
                <a:solidFill>
                  <a:srgbClr val="434343"/>
                </a:solidFill>
                <a:latin typeface="Open Sans"/>
                <a:ea typeface="Open Sans"/>
                <a:cs typeface="Open Sans"/>
                <a:sym typeface="Open Sans"/>
              </a:rPr>
              <a:t>Obsolescence</a:t>
            </a:r>
          </a:p>
        </p:txBody>
      </p:sp>
      <p:sp>
        <p:nvSpPr>
          <p:cNvPr id="352" name="Shape 352"/>
          <p:cNvSpPr txBox="1"/>
          <p:nvPr>
            <p:ph idx="1" type="body"/>
          </p:nvPr>
        </p:nvSpPr>
        <p:spPr>
          <a:xfrm>
            <a:off x="413400" y="1141675"/>
            <a:ext cx="8403000" cy="3066599"/>
          </a:xfrm>
          <a:prstGeom prst="rect">
            <a:avLst/>
          </a:prstGeom>
          <a:noFill/>
          <a:ln>
            <a:noFill/>
          </a:ln>
        </p:spPr>
        <p:txBody>
          <a:bodyPr anchorCtr="0" anchor="t" bIns="45700" lIns="91425" rIns="91425" tIns="45700">
            <a:noAutofit/>
          </a:bodyPr>
          <a:lstStyle/>
          <a:p>
            <a:pPr indent="0" lvl="0" marL="0" rtl="0" algn="just">
              <a:spcBef>
                <a:spcPts val="0"/>
              </a:spcBef>
              <a:buNone/>
            </a:pPr>
            <a:r>
              <a:rPr i="1" lang="en" sz="2200"/>
              <a:t>Brewster Kahle, digital librarian and founder of the Internet Archive, knows the hassle of keeping digital files up to date in a time of rapidly changing technology. The San Francisco-based archive’s web collection, he said, contains more than 1 million video files alone, which have been moved into new file formats six times over the last decade. The process, Kahle said, is intended to ensure that the data remains relevant and accessible to people with “different devices and different expectations.”</a:t>
            </a:r>
          </a:p>
        </p:txBody>
      </p:sp>
      <p:sp>
        <p:nvSpPr>
          <p:cNvPr id="353" name="Shape 353"/>
          <p:cNvSpPr txBox="1"/>
          <p:nvPr/>
        </p:nvSpPr>
        <p:spPr>
          <a:xfrm>
            <a:off x="2530900" y="3938250"/>
            <a:ext cx="5985300" cy="698400"/>
          </a:xfrm>
          <a:prstGeom prst="rect">
            <a:avLst/>
          </a:prstGeom>
          <a:noFill/>
          <a:ln>
            <a:noFill/>
          </a:ln>
        </p:spPr>
        <p:txBody>
          <a:bodyPr anchorCtr="0" anchor="t" bIns="91425" lIns="91425" rIns="91425" tIns="91425">
            <a:noAutofit/>
          </a:bodyPr>
          <a:lstStyle/>
          <a:p>
            <a:pPr lvl="0" algn="r">
              <a:spcBef>
                <a:spcPts val="0"/>
              </a:spcBef>
              <a:buNone/>
            </a:pPr>
            <a:r>
              <a:rPr lang="en" sz="1800">
                <a:solidFill>
                  <a:schemeClr val="dk1"/>
                </a:solidFill>
              </a:rPr>
              <a:t>— PBS Newshour</a:t>
            </a:r>
          </a:p>
        </p:txBody>
      </p:sp>
      <p:pic>
        <p:nvPicPr>
          <p:cNvPr id="354" name="Shape 354"/>
          <p:cNvPicPr preferRelativeResize="0"/>
          <p:nvPr/>
        </p:nvPicPr>
        <p:blipFill>
          <a:blip r:embed="rId3">
            <a:alphaModFix/>
          </a:blip>
          <a:stretch>
            <a:fillRect/>
          </a:stretch>
        </p:blipFill>
        <p:spPr>
          <a:xfrm>
            <a:off x="561150" y="4247944"/>
            <a:ext cx="4219750" cy="205184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p:nvPr/>
        </p:nvSpPr>
        <p:spPr>
          <a:xfrm>
            <a:off x="882175" y="756200"/>
            <a:ext cx="7664400" cy="5451599"/>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id="63" name="Shape 63"/>
          <p:cNvPicPr preferRelativeResize="0"/>
          <p:nvPr/>
        </p:nvPicPr>
        <p:blipFill>
          <a:blip r:embed="rId3">
            <a:alphaModFix/>
          </a:blip>
          <a:stretch>
            <a:fillRect/>
          </a:stretch>
        </p:blipFill>
        <p:spPr>
          <a:xfrm>
            <a:off x="186575" y="105775"/>
            <a:ext cx="8822050" cy="6616500"/>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533400" y="418925"/>
            <a:ext cx="8229600" cy="786599"/>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3200">
                <a:solidFill>
                  <a:srgbClr val="434343"/>
                </a:solidFill>
                <a:latin typeface="Open Sans"/>
                <a:ea typeface="Open Sans"/>
                <a:cs typeface="Open Sans"/>
                <a:sym typeface="Open Sans"/>
              </a:rPr>
              <a:t>Obsolescence</a:t>
            </a:r>
          </a:p>
        </p:txBody>
      </p:sp>
      <p:sp>
        <p:nvSpPr>
          <p:cNvPr id="360" name="Shape 360"/>
          <p:cNvSpPr txBox="1"/>
          <p:nvPr/>
        </p:nvSpPr>
        <p:spPr>
          <a:xfrm>
            <a:off x="2436265" y="862600"/>
            <a:ext cx="371400" cy="536100"/>
          </a:xfrm>
          <a:prstGeom prst="rect">
            <a:avLst/>
          </a:prstGeom>
          <a:noFill/>
          <a:ln>
            <a:noFill/>
          </a:ln>
        </p:spPr>
        <p:txBody>
          <a:bodyPr anchorCtr="0" anchor="t" bIns="91425" lIns="91425" rIns="91425" tIns="91425">
            <a:noAutofit/>
          </a:bodyPr>
          <a:lstStyle/>
          <a:p>
            <a:pPr lvl="0" rtl="0">
              <a:spcBef>
                <a:spcPts val="0"/>
              </a:spcBef>
              <a:buNone/>
            </a:pPr>
            <a:r>
              <a:rPr b="1" lang="en" sz="3000">
                <a:solidFill>
                  <a:schemeClr val="lt1"/>
                </a:solidFill>
                <a:latin typeface="Open Sans"/>
                <a:ea typeface="Open Sans"/>
                <a:cs typeface="Open Sans"/>
                <a:sym typeface="Open Sans"/>
              </a:rPr>
              <a:t>4</a:t>
            </a:r>
          </a:p>
        </p:txBody>
      </p:sp>
      <p:sp>
        <p:nvSpPr>
          <p:cNvPr id="361" name="Shape 361"/>
          <p:cNvSpPr/>
          <p:nvPr/>
        </p:nvSpPr>
        <p:spPr>
          <a:xfrm>
            <a:off x="757350" y="1205525"/>
            <a:ext cx="7629300" cy="3135900"/>
          </a:xfrm>
          <a:prstGeom prst="roundRect">
            <a:avLst>
              <a:gd fmla="val 16667" name="adj"/>
            </a:avLst>
          </a:prstGeom>
          <a:solidFill>
            <a:srgbClr val="FFD966"/>
          </a:solidFill>
          <a:ln>
            <a:noFill/>
          </a:ln>
        </p:spPr>
        <p:txBody>
          <a:bodyPr anchorCtr="0" anchor="ctr" bIns="91425" lIns="91425" rIns="91425" tIns="91425">
            <a:noAutofit/>
          </a:bodyPr>
          <a:lstStyle/>
          <a:p>
            <a:pPr lvl="0" rtl="0">
              <a:spcBef>
                <a:spcPts val="0"/>
              </a:spcBef>
              <a:buNone/>
            </a:pPr>
            <a:r>
              <a:t/>
            </a:r>
            <a:endParaRPr>
              <a:solidFill>
                <a:srgbClr val="00FFFF"/>
              </a:solidFill>
            </a:endParaRPr>
          </a:p>
        </p:txBody>
      </p:sp>
      <p:sp>
        <p:nvSpPr>
          <p:cNvPr id="362" name="Shape 362"/>
          <p:cNvSpPr txBox="1"/>
          <p:nvPr/>
        </p:nvSpPr>
        <p:spPr>
          <a:xfrm>
            <a:off x="894750" y="1429175"/>
            <a:ext cx="7506900" cy="1369499"/>
          </a:xfrm>
          <a:prstGeom prst="rect">
            <a:avLst/>
          </a:prstGeom>
          <a:noFill/>
          <a:ln>
            <a:noFill/>
          </a:ln>
        </p:spPr>
        <p:txBody>
          <a:bodyPr anchorCtr="0" anchor="t" bIns="91425" lIns="91425" rIns="91425" tIns="91425">
            <a:noAutofit/>
          </a:bodyPr>
          <a:lstStyle/>
          <a:p>
            <a:pPr lvl="0" rtl="0">
              <a:spcBef>
                <a:spcPts val="0"/>
              </a:spcBef>
              <a:buNone/>
            </a:pPr>
            <a:r>
              <a:rPr lang="en" sz="2400"/>
              <a:t>Choose Open formats where possible.</a:t>
            </a:r>
          </a:p>
          <a:p>
            <a:pPr lvl="0" rtl="0">
              <a:spcBef>
                <a:spcPts val="0"/>
              </a:spcBef>
              <a:buNone/>
            </a:pPr>
            <a:r>
              <a:t/>
            </a:r>
            <a:endParaRPr sz="2400"/>
          </a:p>
          <a:p>
            <a:pPr lvl="0" rtl="0">
              <a:spcBef>
                <a:spcPts val="0"/>
              </a:spcBef>
              <a:buNone/>
            </a:pPr>
            <a:r>
              <a:rPr lang="en" sz="2400"/>
              <a:t>Store data in two formats for peace of mind!</a:t>
            </a:r>
          </a:p>
          <a:p>
            <a:pPr lvl="0" rtl="0">
              <a:spcBef>
                <a:spcPts val="0"/>
              </a:spcBef>
              <a:buNone/>
            </a:pPr>
            <a:r>
              <a:t/>
            </a:r>
            <a:endParaRPr sz="2400"/>
          </a:p>
          <a:p>
            <a:pPr lvl="0" rtl="0">
              <a:spcBef>
                <a:spcPts val="0"/>
              </a:spcBef>
              <a:buNone/>
            </a:pPr>
            <a:r>
              <a:rPr lang="en" sz="2400"/>
              <a:t>Keep an archive of versions of software you’ve used.</a:t>
            </a:r>
          </a:p>
          <a:p>
            <a:pPr lvl="0" rtl="0">
              <a:spcBef>
                <a:spcPts val="0"/>
              </a:spcBef>
              <a:buNone/>
            </a:pPr>
            <a:r>
              <a:t/>
            </a:r>
            <a:endParaRPr sz="2400"/>
          </a:p>
          <a:p>
            <a:pPr lvl="0" rtl="0">
              <a:spcBef>
                <a:spcPts val="0"/>
              </a:spcBef>
              <a:buNone/>
            </a:pPr>
            <a:r>
              <a:rPr lang="en" sz="2400"/>
              <a:t>Record the software version you used to create files.</a:t>
            </a:r>
          </a:p>
          <a:p>
            <a:pPr lvl="0" rtl="0">
              <a:spcBef>
                <a:spcPts val="0"/>
              </a:spcBef>
              <a:buNone/>
            </a:pPr>
            <a:r>
              <a:t/>
            </a:r>
            <a:endParaRPr sz="2400"/>
          </a:p>
        </p:txBody>
      </p:sp>
      <p:graphicFrame>
        <p:nvGraphicFramePr>
          <p:cNvPr id="363" name="Shape 363"/>
          <p:cNvGraphicFramePr/>
          <p:nvPr/>
        </p:nvGraphicFramePr>
        <p:xfrm>
          <a:off x="1028700" y="4686300"/>
          <a:ext cx="3000000" cy="3000000"/>
        </p:xfrm>
        <a:graphic>
          <a:graphicData uri="http://schemas.openxmlformats.org/drawingml/2006/table">
            <a:tbl>
              <a:tblPr>
                <a:noFill/>
                <a:tableStyleId>{E3B317E3-B17E-45E5-87F1-79EFC010B886}</a:tableStyleId>
              </a:tblPr>
              <a:tblGrid>
                <a:gridCol w="1809750"/>
                <a:gridCol w="1809750"/>
                <a:gridCol w="1809750"/>
                <a:gridCol w="1809750"/>
              </a:tblGrid>
              <a:tr h="381000">
                <a:tc>
                  <a:txBody>
                    <a:bodyPr>
                      <a:noAutofit/>
                    </a:bodyPr>
                    <a:lstStyle/>
                    <a:p>
                      <a:pPr lvl="0" algn="ctr">
                        <a:spcBef>
                          <a:spcPts val="0"/>
                        </a:spcBef>
                        <a:buNone/>
                      </a:pPr>
                      <a:r>
                        <a:rPr b="1" lang="en" sz="1800">
                          <a:solidFill>
                            <a:srgbClr val="CC0000"/>
                          </a:solidFill>
                        </a:rPr>
                        <a:t>DOC</a:t>
                      </a:r>
                    </a:p>
                  </a:txBody>
                  <a:tcPr marT="91425" marB="91425" marR="91425" marL="91425"/>
                </a:tc>
                <a:tc>
                  <a:txBody>
                    <a:bodyPr>
                      <a:noAutofit/>
                    </a:bodyPr>
                    <a:lstStyle/>
                    <a:p>
                      <a:pPr lvl="0" algn="ctr">
                        <a:spcBef>
                          <a:spcPts val="0"/>
                        </a:spcBef>
                        <a:buNone/>
                      </a:pPr>
                      <a:r>
                        <a:rPr b="1" lang="en" sz="1800">
                          <a:solidFill>
                            <a:srgbClr val="CC0000"/>
                          </a:solidFill>
                        </a:rPr>
                        <a:t>CSV</a:t>
                      </a:r>
                    </a:p>
                  </a:txBody>
                  <a:tcPr marT="91425" marB="91425" marR="91425" marL="91425"/>
                </a:tc>
                <a:tc>
                  <a:txBody>
                    <a:bodyPr>
                      <a:noAutofit/>
                    </a:bodyPr>
                    <a:lstStyle/>
                    <a:p>
                      <a:pPr lvl="0" algn="ctr">
                        <a:spcBef>
                          <a:spcPts val="0"/>
                        </a:spcBef>
                        <a:buNone/>
                      </a:pPr>
                      <a:r>
                        <a:rPr b="1" lang="en" sz="1800">
                          <a:solidFill>
                            <a:srgbClr val="CC0000"/>
                          </a:solidFill>
                        </a:rPr>
                        <a:t>NetCDF</a:t>
                      </a:r>
                    </a:p>
                  </a:txBody>
                  <a:tcPr marT="91425" marB="91425" marR="91425" marL="91425"/>
                </a:tc>
                <a:tc>
                  <a:txBody>
                    <a:bodyPr>
                      <a:noAutofit/>
                    </a:bodyPr>
                    <a:lstStyle/>
                    <a:p>
                      <a:pPr lvl="0" algn="ctr">
                        <a:spcBef>
                          <a:spcPts val="0"/>
                        </a:spcBef>
                        <a:buNone/>
                      </a:pPr>
                      <a:r>
                        <a:rPr b="1" lang="en" sz="1800">
                          <a:solidFill>
                            <a:srgbClr val="CC0000"/>
                          </a:solidFill>
                        </a:rPr>
                        <a:t>JPEG</a:t>
                      </a:r>
                    </a:p>
                  </a:txBody>
                  <a:tcPr marT="91425" marB="91425" marR="91425" marL="91425"/>
                </a:tc>
              </a:tr>
              <a:tr h="381000">
                <a:tc>
                  <a:txBody>
                    <a:bodyPr>
                      <a:noAutofit/>
                    </a:bodyPr>
                    <a:lstStyle/>
                    <a:p>
                      <a:pPr lvl="0" algn="ctr">
                        <a:spcBef>
                          <a:spcPts val="0"/>
                        </a:spcBef>
                        <a:buNone/>
                      </a:pPr>
                      <a:r>
                        <a:rPr b="1" lang="en" sz="1800">
                          <a:solidFill>
                            <a:srgbClr val="CC0000"/>
                          </a:solidFill>
                        </a:rPr>
                        <a:t>XLS</a:t>
                      </a:r>
                    </a:p>
                  </a:txBody>
                  <a:tcPr marT="91425" marB="91425" marR="91425" marL="91425"/>
                </a:tc>
                <a:tc>
                  <a:txBody>
                    <a:bodyPr>
                      <a:noAutofit/>
                    </a:bodyPr>
                    <a:lstStyle/>
                    <a:p>
                      <a:pPr lvl="0" algn="ctr">
                        <a:spcBef>
                          <a:spcPts val="0"/>
                        </a:spcBef>
                        <a:buNone/>
                      </a:pPr>
                      <a:r>
                        <a:rPr b="1" lang="en" sz="1800">
                          <a:solidFill>
                            <a:srgbClr val="CC0000"/>
                          </a:solidFill>
                        </a:rPr>
                        <a:t>WAV</a:t>
                      </a:r>
                    </a:p>
                  </a:txBody>
                  <a:tcPr marT="91425" marB="91425" marR="91425" marL="91425"/>
                </a:tc>
                <a:tc>
                  <a:txBody>
                    <a:bodyPr>
                      <a:noAutofit/>
                    </a:bodyPr>
                    <a:lstStyle/>
                    <a:p>
                      <a:pPr lvl="0" algn="ctr">
                        <a:spcBef>
                          <a:spcPts val="0"/>
                        </a:spcBef>
                        <a:buNone/>
                      </a:pPr>
                      <a:r>
                        <a:rPr b="1" lang="en" sz="1800">
                          <a:solidFill>
                            <a:srgbClr val="CC0000"/>
                          </a:solidFill>
                        </a:rPr>
                        <a:t>HFS5</a:t>
                      </a:r>
                    </a:p>
                  </a:txBody>
                  <a:tcPr marT="91425" marB="91425" marR="91425" marL="91425"/>
                </a:tc>
                <a:tc>
                  <a:txBody>
                    <a:bodyPr>
                      <a:noAutofit/>
                    </a:bodyPr>
                    <a:lstStyle/>
                    <a:p>
                      <a:pPr lvl="0" algn="ctr">
                        <a:spcBef>
                          <a:spcPts val="0"/>
                        </a:spcBef>
                        <a:buNone/>
                      </a:pPr>
                      <a:r>
                        <a:rPr b="1" lang="en" sz="1800">
                          <a:solidFill>
                            <a:srgbClr val="CC0000"/>
                          </a:solidFill>
                        </a:rPr>
                        <a:t>TXT</a:t>
                      </a:r>
                    </a:p>
                  </a:txBody>
                  <a:tcPr marT="91425" marB="91425" marR="91425" marL="91425"/>
                </a:tc>
              </a:tr>
              <a:tr h="381000">
                <a:tc>
                  <a:txBody>
                    <a:bodyPr>
                      <a:noAutofit/>
                    </a:bodyPr>
                    <a:lstStyle/>
                    <a:p>
                      <a:pPr lvl="0" algn="ctr">
                        <a:spcBef>
                          <a:spcPts val="0"/>
                        </a:spcBef>
                        <a:buNone/>
                      </a:pPr>
                      <a:r>
                        <a:rPr b="1" lang="en" sz="1800">
                          <a:solidFill>
                            <a:srgbClr val="CC0000"/>
                          </a:solidFill>
                        </a:rPr>
                        <a:t>PDF</a:t>
                      </a:r>
                    </a:p>
                  </a:txBody>
                  <a:tcPr marT="91425" marB="91425" marR="91425" marL="91425"/>
                </a:tc>
                <a:tc>
                  <a:txBody>
                    <a:bodyPr>
                      <a:noAutofit/>
                    </a:bodyPr>
                    <a:lstStyle/>
                    <a:p>
                      <a:pPr lvl="0" algn="ctr">
                        <a:spcBef>
                          <a:spcPts val="0"/>
                        </a:spcBef>
                        <a:buNone/>
                      </a:pPr>
                      <a:r>
                        <a:rPr b="1" lang="en" sz="1800">
                          <a:solidFill>
                            <a:srgbClr val="CC0000"/>
                          </a:solidFill>
                        </a:rPr>
                        <a:t>FLAC</a:t>
                      </a:r>
                    </a:p>
                  </a:txBody>
                  <a:tcPr marT="91425" marB="91425" marR="91425" marL="91425"/>
                </a:tc>
                <a:tc>
                  <a:txBody>
                    <a:bodyPr>
                      <a:noAutofit/>
                    </a:bodyPr>
                    <a:lstStyle/>
                    <a:p>
                      <a:pPr lvl="0" algn="ctr">
                        <a:spcBef>
                          <a:spcPts val="0"/>
                        </a:spcBef>
                        <a:buNone/>
                      </a:pPr>
                      <a:r>
                        <a:rPr b="1" lang="en" sz="1800">
                          <a:solidFill>
                            <a:srgbClr val="CC0000"/>
                          </a:solidFill>
                        </a:rPr>
                        <a:t>PNG</a:t>
                      </a:r>
                    </a:p>
                  </a:txBody>
                  <a:tcPr marT="91425" marB="91425" marR="91425" marL="91425"/>
                </a:tc>
                <a:tc>
                  <a:txBody>
                    <a:bodyPr>
                      <a:noAutofit/>
                    </a:bodyPr>
                    <a:lstStyle/>
                    <a:p>
                      <a:pPr lvl="0" algn="ctr">
                        <a:spcBef>
                          <a:spcPts val="0"/>
                        </a:spcBef>
                        <a:buNone/>
                      </a:pPr>
                      <a:r>
                        <a:rPr b="1" lang="en" sz="1800">
                          <a:solidFill>
                            <a:srgbClr val="CC0000"/>
                          </a:solidFill>
                        </a:rPr>
                        <a:t>XML</a:t>
                      </a:r>
                    </a:p>
                  </a:txBody>
                  <a:tcPr marT="91425" marB="91425" marR="91425" marL="91425"/>
                </a:tc>
              </a:tr>
            </a:tbl>
          </a:graphicData>
        </a:graphic>
      </p:graphicFrame>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p:nvPr/>
        </p:nvSpPr>
        <p:spPr>
          <a:xfrm>
            <a:off x="882175" y="644550"/>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i="1" sz="2400">
              <a:solidFill>
                <a:schemeClr val="dk1"/>
              </a:solidFill>
            </a:endParaRPr>
          </a:p>
          <a:p>
            <a:pPr lvl="0" rtl="0">
              <a:spcBef>
                <a:spcPts val="0"/>
              </a:spcBef>
              <a:buNone/>
            </a:pPr>
            <a:r>
              <a:rPr i="1" lang="en" sz="2400">
                <a:solidFill>
                  <a:schemeClr val="dk1"/>
                </a:solidFill>
              </a:rPr>
              <a:t>Former PhD student and subsequent founder of the Figshare platform, Mark Hahnel, typified a common challenge: ‘During my PhD I was never good at managing my research data. I had </a:t>
            </a:r>
            <a:r>
              <a:rPr b="1" i="1" lang="en" sz="2400">
                <a:solidFill>
                  <a:schemeClr val="dk1"/>
                </a:solidFill>
              </a:rPr>
              <a:t>so many different file names for my data</a:t>
            </a:r>
            <a:r>
              <a:rPr i="1" lang="en" sz="2400">
                <a:solidFill>
                  <a:schemeClr val="dk1"/>
                </a:solidFill>
              </a:rPr>
              <a:t> that I always struggled to find the correct file quickly and easily when it was requested. My former PI was so horrified upon seeing the state of my data organisation that she held an emergency lab book meeting with the rest of my group when l was leaving’. </a:t>
            </a:r>
          </a:p>
        </p:txBody>
      </p:sp>
      <p:sp>
        <p:nvSpPr>
          <p:cNvPr id="369" name="Shape 369"/>
          <p:cNvSpPr txBox="1"/>
          <p:nvPr>
            <p:ph type="title"/>
          </p:nvPr>
        </p:nvSpPr>
        <p:spPr>
          <a:xfrm>
            <a:off x="457200" y="213800"/>
            <a:ext cx="82296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Organising files and folders</a:t>
            </a:r>
          </a:p>
        </p:txBody>
      </p:sp>
      <p:sp>
        <p:nvSpPr>
          <p:cNvPr id="370" name="Shape 370"/>
          <p:cNvSpPr txBox="1"/>
          <p:nvPr/>
        </p:nvSpPr>
        <p:spPr>
          <a:xfrm>
            <a:off x="2198400" y="5783250"/>
            <a:ext cx="5985300" cy="698400"/>
          </a:xfrm>
          <a:prstGeom prst="rect">
            <a:avLst/>
          </a:prstGeom>
          <a:noFill/>
          <a:ln>
            <a:noFill/>
          </a:ln>
        </p:spPr>
        <p:txBody>
          <a:bodyPr anchorCtr="0" anchor="t" bIns="91425" lIns="91425" rIns="91425" tIns="91425">
            <a:noAutofit/>
          </a:bodyPr>
          <a:lstStyle/>
          <a:p>
            <a:pPr lvl="0" algn="r">
              <a:spcBef>
                <a:spcPts val="0"/>
              </a:spcBef>
              <a:buNone/>
            </a:pPr>
            <a:r>
              <a:rPr lang="en" sz="1800">
                <a:solidFill>
                  <a:schemeClr val="dk1"/>
                </a:solidFill>
              </a:rPr>
              <a:t>— Research Information, April/May 2014  </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457200" y="278325"/>
            <a:ext cx="82296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Organising files</a:t>
            </a:r>
          </a:p>
        </p:txBody>
      </p:sp>
      <p:sp>
        <p:nvSpPr>
          <p:cNvPr id="376" name="Shape 376"/>
          <p:cNvSpPr txBox="1"/>
          <p:nvPr>
            <p:ph idx="1" type="body"/>
          </p:nvPr>
        </p:nvSpPr>
        <p:spPr>
          <a:xfrm>
            <a:off x="1339200" y="1728425"/>
            <a:ext cx="6770399" cy="925800"/>
          </a:xfrm>
          <a:prstGeom prst="rect">
            <a:avLst/>
          </a:prstGeom>
          <a:noFill/>
          <a:ln>
            <a:noFill/>
          </a:ln>
        </p:spPr>
        <p:txBody>
          <a:bodyPr anchorCtr="0" anchor="t" bIns="45700" lIns="91425" rIns="91425" tIns="45700">
            <a:noAutofit/>
          </a:bodyPr>
          <a:lstStyle/>
          <a:p>
            <a:pPr indent="0" lvl="0" marL="0" marR="0" rtl="0" algn="ctr">
              <a:spcBef>
                <a:spcPts val="0"/>
              </a:spcBef>
              <a:buNone/>
            </a:pPr>
            <a:r>
              <a:rPr b="1" lang="en" sz="2400">
                <a:solidFill>
                  <a:srgbClr val="000000"/>
                </a:solidFill>
                <a:latin typeface="Calibri"/>
                <a:ea typeface="Calibri"/>
                <a:cs typeface="Calibri"/>
                <a:sym typeface="Calibri"/>
              </a:rPr>
              <a:t>Consistent</a:t>
            </a:r>
            <a:r>
              <a:rPr lang="en" sz="2400">
                <a:solidFill>
                  <a:srgbClr val="000000"/>
                </a:solidFill>
                <a:latin typeface="Calibri"/>
                <a:ea typeface="Calibri"/>
                <a:cs typeface="Calibri"/>
                <a:sym typeface="Calibri"/>
              </a:rPr>
              <a:t>, </a:t>
            </a:r>
            <a:r>
              <a:rPr b="1" lang="en" sz="2400">
                <a:solidFill>
                  <a:srgbClr val="000000"/>
                </a:solidFill>
                <a:latin typeface="Calibri"/>
                <a:ea typeface="Calibri"/>
                <a:cs typeface="Calibri"/>
                <a:sym typeface="Calibri"/>
              </a:rPr>
              <a:t>meaningful</a:t>
            </a:r>
            <a:r>
              <a:rPr lang="en" sz="2400">
                <a:solidFill>
                  <a:srgbClr val="000000"/>
                </a:solidFill>
                <a:latin typeface="Calibri"/>
                <a:ea typeface="Calibri"/>
                <a:cs typeface="Calibri"/>
                <a:sym typeface="Calibri"/>
              </a:rPr>
              <a:t> naming of files and folders can make everyone’s life easier </a:t>
            </a:r>
          </a:p>
        </p:txBody>
      </p:sp>
      <p:sp>
        <p:nvSpPr>
          <p:cNvPr id="377" name="Shape 377"/>
          <p:cNvSpPr/>
          <p:nvPr/>
        </p:nvSpPr>
        <p:spPr>
          <a:xfrm>
            <a:off x="1039625" y="5086125"/>
            <a:ext cx="7274700" cy="1328399"/>
          </a:xfrm>
          <a:prstGeom prst="roundRect">
            <a:avLst>
              <a:gd fmla="val 16667" name="adj"/>
            </a:avLst>
          </a:prstGeom>
          <a:solidFill>
            <a:srgbClr val="FFD966"/>
          </a:solidFill>
          <a:ln>
            <a:noFill/>
          </a:ln>
        </p:spPr>
        <p:txBody>
          <a:bodyPr anchorCtr="0" anchor="ctr" bIns="91425" lIns="91425" rIns="91425" tIns="91425">
            <a:noAutofit/>
          </a:bodyPr>
          <a:lstStyle/>
          <a:p>
            <a:pPr lvl="0" rtl="0">
              <a:spcBef>
                <a:spcPts val="0"/>
              </a:spcBef>
              <a:buNone/>
            </a:pPr>
            <a:r>
              <a:t/>
            </a:r>
            <a:endParaRPr>
              <a:solidFill>
                <a:srgbClr val="00FFFF"/>
              </a:solidFill>
            </a:endParaRPr>
          </a:p>
        </p:txBody>
      </p:sp>
      <p:sp>
        <p:nvSpPr>
          <p:cNvPr id="378" name="Shape 378"/>
          <p:cNvSpPr txBox="1"/>
          <p:nvPr/>
        </p:nvSpPr>
        <p:spPr>
          <a:xfrm>
            <a:off x="1115275" y="5140250"/>
            <a:ext cx="7198199" cy="1168800"/>
          </a:xfrm>
          <a:prstGeom prst="rect">
            <a:avLst/>
          </a:prstGeom>
          <a:noFill/>
          <a:ln>
            <a:noFill/>
          </a:ln>
        </p:spPr>
        <p:txBody>
          <a:bodyPr anchorCtr="0" anchor="t" bIns="91425" lIns="91425" rIns="91425" tIns="91425">
            <a:noAutofit/>
          </a:bodyPr>
          <a:lstStyle/>
          <a:p>
            <a:pPr lvl="0" rtl="0">
              <a:spcBef>
                <a:spcPts val="0"/>
              </a:spcBef>
              <a:buNone/>
            </a:pPr>
            <a:r>
              <a:rPr b="1" lang="en" sz="2400"/>
              <a:t>Tip:</a:t>
            </a:r>
            <a:r>
              <a:rPr lang="en" sz="2400"/>
              <a:t> Check for established conventions in your field</a:t>
            </a:r>
          </a:p>
          <a:p>
            <a:pPr lvl="0" rtl="0">
              <a:spcBef>
                <a:spcPts val="0"/>
              </a:spcBef>
              <a:buNone/>
            </a:pPr>
            <a:r>
              <a:t/>
            </a:r>
            <a:endParaRPr sz="2400"/>
          </a:p>
          <a:p>
            <a:pPr lvl="0" rtl="0">
              <a:spcBef>
                <a:spcPts val="0"/>
              </a:spcBef>
              <a:buNone/>
            </a:pPr>
            <a:r>
              <a:rPr lang="en" sz="2400"/>
              <a:t>If creating your own, document them!</a:t>
            </a:r>
          </a:p>
        </p:txBody>
      </p:sp>
      <p:sp>
        <p:nvSpPr>
          <p:cNvPr id="379" name="Shape 379"/>
          <p:cNvSpPr txBox="1"/>
          <p:nvPr/>
        </p:nvSpPr>
        <p:spPr>
          <a:xfrm>
            <a:off x="1335150" y="2616125"/>
            <a:ext cx="6474600" cy="7137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rgbClr val="FF0000"/>
                </a:solidFill>
              </a:rPr>
              <a:t>YYYYMMDD</a:t>
            </a:r>
            <a:r>
              <a:rPr b="1" lang="en" sz="3000"/>
              <a:t>_</a:t>
            </a:r>
            <a:r>
              <a:rPr b="1" lang="en" sz="3000">
                <a:solidFill>
                  <a:srgbClr val="38761D"/>
                </a:solidFill>
              </a:rPr>
              <a:t>SiteA</a:t>
            </a:r>
            <a:r>
              <a:rPr b="1" lang="en" sz="3000"/>
              <a:t>_</a:t>
            </a:r>
            <a:r>
              <a:rPr b="1" lang="en" sz="3000">
                <a:solidFill>
                  <a:srgbClr val="0000FF"/>
                </a:solidFill>
              </a:rPr>
              <a:t>SensorB</a:t>
            </a:r>
            <a:r>
              <a:rPr b="1" lang="en" sz="3000"/>
              <a:t>.CSV</a:t>
            </a:r>
          </a:p>
        </p:txBody>
      </p:sp>
      <p:sp>
        <p:nvSpPr>
          <p:cNvPr id="380" name="Shape 380"/>
          <p:cNvSpPr txBox="1"/>
          <p:nvPr/>
        </p:nvSpPr>
        <p:spPr>
          <a:xfrm>
            <a:off x="1817525" y="3317725"/>
            <a:ext cx="1518600" cy="713700"/>
          </a:xfrm>
          <a:prstGeom prst="rect">
            <a:avLst/>
          </a:prstGeom>
          <a:noFill/>
          <a:ln>
            <a:noFill/>
          </a:ln>
        </p:spPr>
        <p:txBody>
          <a:bodyPr anchorCtr="0" anchor="t" bIns="91425" lIns="91425" rIns="91425" tIns="91425">
            <a:noAutofit/>
          </a:bodyPr>
          <a:lstStyle/>
          <a:p>
            <a:pPr lvl="0" rtl="0" algn="ctr">
              <a:spcBef>
                <a:spcPts val="0"/>
              </a:spcBef>
              <a:buNone/>
            </a:pPr>
            <a:r>
              <a:rPr b="1" lang="en" sz="1800"/>
              <a:t>Date collected</a:t>
            </a:r>
          </a:p>
        </p:txBody>
      </p:sp>
      <p:sp>
        <p:nvSpPr>
          <p:cNvPr id="381" name="Shape 381"/>
          <p:cNvSpPr txBox="1"/>
          <p:nvPr/>
        </p:nvSpPr>
        <p:spPr>
          <a:xfrm>
            <a:off x="3507475" y="3444125"/>
            <a:ext cx="1518600" cy="713700"/>
          </a:xfrm>
          <a:prstGeom prst="rect">
            <a:avLst/>
          </a:prstGeom>
          <a:noFill/>
          <a:ln>
            <a:noFill/>
          </a:ln>
        </p:spPr>
        <p:txBody>
          <a:bodyPr anchorCtr="0" anchor="t" bIns="91425" lIns="91425" rIns="91425" tIns="91425">
            <a:noAutofit/>
          </a:bodyPr>
          <a:lstStyle/>
          <a:p>
            <a:pPr lvl="0" rtl="0" algn="ctr">
              <a:spcBef>
                <a:spcPts val="0"/>
              </a:spcBef>
              <a:buNone/>
            </a:pPr>
            <a:r>
              <a:rPr b="1" lang="en" sz="1800"/>
              <a:t>Location </a:t>
            </a:r>
          </a:p>
        </p:txBody>
      </p:sp>
      <p:sp>
        <p:nvSpPr>
          <p:cNvPr id="382" name="Shape 382"/>
          <p:cNvSpPr txBox="1"/>
          <p:nvPr/>
        </p:nvSpPr>
        <p:spPr>
          <a:xfrm>
            <a:off x="4870575" y="3444125"/>
            <a:ext cx="1518600" cy="713700"/>
          </a:xfrm>
          <a:prstGeom prst="rect">
            <a:avLst/>
          </a:prstGeom>
          <a:noFill/>
          <a:ln>
            <a:noFill/>
          </a:ln>
        </p:spPr>
        <p:txBody>
          <a:bodyPr anchorCtr="0" anchor="t" bIns="91425" lIns="91425" rIns="91425" tIns="91425">
            <a:noAutofit/>
          </a:bodyPr>
          <a:lstStyle/>
          <a:p>
            <a:pPr lvl="0" rtl="0" algn="ctr">
              <a:spcBef>
                <a:spcPts val="0"/>
              </a:spcBef>
              <a:buNone/>
            </a:pPr>
            <a:r>
              <a:rPr b="1" lang="en" sz="1800"/>
              <a:t>Sensor </a:t>
            </a:r>
          </a:p>
        </p:txBody>
      </p:sp>
      <p:sp>
        <p:nvSpPr>
          <p:cNvPr id="383" name="Shape 383"/>
          <p:cNvSpPr txBox="1"/>
          <p:nvPr/>
        </p:nvSpPr>
        <p:spPr>
          <a:xfrm>
            <a:off x="1563750" y="4140125"/>
            <a:ext cx="6117299" cy="7137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rgbClr val="FF0000"/>
                </a:solidFill>
              </a:rPr>
              <a:t>20150621</a:t>
            </a:r>
            <a:r>
              <a:rPr b="1" lang="en" sz="3000"/>
              <a:t>_</a:t>
            </a:r>
            <a:r>
              <a:rPr b="1" lang="en" sz="3000">
                <a:solidFill>
                  <a:srgbClr val="38761D"/>
                </a:solidFill>
              </a:rPr>
              <a:t>Yaouk</a:t>
            </a:r>
            <a:r>
              <a:rPr b="1" lang="en" sz="3000"/>
              <a:t>_</a:t>
            </a:r>
            <a:r>
              <a:rPr b="1" lang="en" sz="3000">
                <a:solidFill>
                  <a:srgbClr val="0000FF"/>
                </a:solidFill>
              </a:rPr>
              <a:t>Humidity</a:t>
            </a:r>
            <a:r>
              <a:rPr b="1" lang="en" sz="3000"/>
              <a:t>.CSV</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txBox="1"/>
          <p:nvPr>
            <p:ph type="title"/>
          </p:nvPr>
        </p:nvSpPr>
        <p:spPr>
          <a:xfrm>
            <a:off x="457200" y="278325"/>
            <a:ext cx="82296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Organising folders</a:t>
            </a:r>
          </a:p>
        </p:txBody>
      </p:sp>
      <p:pic>
        <p:nvPicPr>
          <p:cNvPr id="389" name="Shape 389"/>
          <p:cNvPicPr preferRelativeResize="0"/>
          <p:nvPr/>
        </p:nvPicPr>
        <p:blipFill>
          <a:blip r:embed="rId3">
            <a:alphaModFix/>
          </a:blip>
          <a:stretch>
            <a:fillRect/>
          </a:stretch>
        </p:blipFill>
        <p:spPr>
          <a:xfrm>
            <a:off x="566425" y="1340700"/>
            <a:ext cx="457200" cy="457200"/>
          </a:xfrm>
          <a:prstGeom prst="rect">
            <a:avLst/>
          </a:prstGeom>
          <a:noFill/>
          <a:ln>
            <a:noFill/>
          </a:ln>
        </p:spPr>
      </p:pic>
      <p:sp>
        <p:nvSpPr>
          <p:cNvPr id="390" name="Shape 390"/>
          <p:cNvSpPr txBox="1"/>
          <p:nvPr/>
        </p:nvSpPr>
        <p:spPr>
          <a:xfrm>
            <a:off x="1147175" y="1442200"/>
            <a:ext cx="2844299" cy="326700"/>
          </a:xfrm>
          <a:prstGeom prst="rect">
            <a:avLst/>
          </a:prstGeom>
          <a:noFill/>
          <a:ln>
            <a:noFill/>
          </a:ln>
        </p:spPr>
        <p:txBody>
          <a:bodyPr anchorCtr="0" anchor="t" bIns="91425" lIns="91425" rIns="91425" tIns="91425">
            <a:noAutofit/>
          </a:bodyPr>
          <a:lstStyle/>
          <a:p>
            <a:pPr lvl="0">
              <a:spcBef>
                <a:spcPts val="0"/>
              </a:spcBef>
              <a:buNone/>
            </a:pPr>
            <a:r>
              <a:rPr lang="en"/>
              <a:t>20150722 Namadgi Survey</a:t>
            </a:r>
          </a:p>
        </p:txBody>
      </p:sp>
      <p:pic>
        <p:nvPicPr>
          <p:cNvPr id="391" name="Shape 391"/>
          <p:cNvPicPr preferRelativeResize="0"/>
          <p:nvPr/>
        </p:nvPicPr>
        <p:blipFill>
          <a:blip r:embed="rId3">
            <a:alphaModFix/>
          </a:blip>
          <a:stretch>
            <a:fillRect/>
          </a:stretch>
        </p:blipFill>
        <p:spPr>
          <a:xfrm>
            <a:off x="1329825" y="2093550"/>
            <a:ext cx="457200" cy="457200"/>
          </a:xfrm>
          <a:prstGeom prst="rect">
            <a:avLst/>
          </a:prstGeom>
          <a:noFill/>
          <a:ln>
            <a:noFill/>
          </a:ln>
        </p:spPr>
      </p:pic>
      <p:sp>
        <p:nvSpPr>
          <p:cNvPr id="392" name="Shape 392"/>
          <p:cNvSpPr txBox="1"/>
          <p:nvPr/>
        </p:nvSpPr>
        <p:spPr>
          <a:xfrm>
            <a:off x="1910575" y="2195050"/>
            <a:ext cx="2844299" cy="326700"/>
          </a:xfrm>
          <a:prstGeom prst="rect">
            <a:avLst/>
          </a:prstGeom>
          <a:noFill/>
          <a:ln>
            <a:noFill/>
          </a:ln>
        </p:spPr>
        <p:txBody>
          <a:bodyPr anchorCtr="0" anchor="t" bIns="91425" lIns="91425" rIns="91425" tIns="91425">
            <a:noAutofit/>
          </a:bodyPr>
          <a:lstStyle/>
          <a:p>
            <a:pPr lvl="0" rtl="0">
              <a:spcBef>
                <a:spcPts val="0"/>
              </a:spcBef>
              <a:buNone/>
            </a:pPr>
            <a:r>
              <a:rPr lang="en"/>
              <a:t>01_As_Collected</a:t>
            </a:r>
          </a:p>
        </p:txBody>
      </p:sp>
      <p:pic>
        <p:nvPicPr>
          <p:cNvPr id="393" name="Shape 393"/>
          <p:cNvPicPr preferRelativeResize="0"/>
          <p:nvPr/>
        </p:nvPicPr>
        <p:blipFill>
          <a:blip r:embed="rId3">
            <a:alphaModFix/>
          </a:blip>
          <a:stretch>
            <a:fillRect/>
          </a:stretch>
        </p:blipFill>
        <p:spPr>
          <a:xfrm>
            <a:off x="1329825" y="3007950"/>
            <a:ext cx="457200" cy="457200"/>
          </a:xfrm>
          <a:prstGeom prst="rect">
            <a:avLst/>
          </a:prstGeom>
          <a:noFill/>
          <a:ln>
            <a:noFill/>
          </a:ln>
        </p:spPr>
      </p:pic>
      <p:sp>
        <p:nvSpPr>
          <p:cNvPr id="394" name="Shape 394"/>
          <p:cNvSpPr txBox="1"/>
          <p:nvPr/>
        </p:nvSpPr>
        <p:spPr>
          <a:xfrm>
            <a:off x="1910575" y="3109450"/>
            <a:ext cx="2844299" cy="326700"/>
          </a:xfrm>
          <a:prstGeom prst="rect">
            <a:avLst/>
          </a:prstGeom>
          <a:noFill/>
          <a:ln>
            <a:noFill/>
          </a:ln>
        </p:spPr>
        <p:txBody>
          <a:bodyPr anchorCtr="0" anchor="t" bIns="91425" lIns="91425" rIns="91425" tIns="91425">
            <a:noAutofit/>
          </a:bodyPr>
          <a:lstStyle/>
          <a:p>
            <a:pPr lvl="0" rtl="0">
              <a:spcBef>
                <a:spcPts val="0"/>
              </a:spcBef>
              <a:buNone/>
            </a:pPr>
            <a:r>
              <a:rPr lang="en"/>
              <a:t>02_Gap_Filled</a:t>
            </a:r>
          </a:p>
        </p:txBody>
      </p:sp>
      <p:pic>
        <p:nvPicPr>
          <p:cNvPr id="395" name="Shape 395"/>
          <p:cNvPicPr preferRelativeResize="0"/>
          <p:nvPr/>
        </p:nvPicPr>
        <p:blipFill>
          <a:blip r:embed="rId3">
            <a:alphaModFix/>
          </a:blip>
          <a:stretch>
            <a:fillRect/>
          </a:stretch>
        </p:blipFill>
        <p:spPr>
          <a:xfrm>
            <a:off x="1329825" y="3922350"/>
            <a:ext cx="457200" cy="457200"/>
          </a:xfrm>
          <a:prstGeom prst="rect">
            <a:avLst/>
          </a:prstGeom>
          <a:noFill/>
          <a:ln>
            <a:noFill/>
          </a:ln>
        </p:spPr>
      </p:pic>
      <p:sp>
        <p:nvSpPr>
          <p:cNvPr id="396" name="Shape 396"/>
          <p:cNvSpPr txBox="1"/>
          <p:nvPr/>
        </p:nvSpPr>
        <p:spPr>
          <a:xfrm>
            <a:off x="1910575" y="4023850"/>
            <a:ext cx="2844299" cy="326700"/>
          </a:xfrm>
          <a:prstGeom prst="rect">
            <a:avLst/>
          </a:prstGeom>
          <a:noFill/>
          <a:ln>
            <a:noFill/>
          </a:ln>
        </p:spPr>
        <p:txBody>
          <a:bodyPr anchorCtr="0" anchor="t" bIns="91425" lIns="91425" rIns="91425" tIns="91425">
            <a:noAutofit/>
          </a:bodyPr>
          <a:lstStyle/>
          <a:p>
            <a:pPr lvl="0" rtl="0">
              <a:spcBef>
                <a:spcPts val="0"/>
              </a:spcBef>
              <a:buNone/>
            </a:pPr>
            <a:r>
              <a:rPr lang="en"/>
              <a:t>03_Processed</a:t>
            </a:r>
          </a:p>
        </p:txBody>
      </p:sp>
      <p:pic>
        <p:nvPicPr>
          <p:cNvPr id="397" name="Shape 397"/>
          <p:cNvPicPr preferRelativeResize="0"/>
          <p:nvPr/>
        </p:nvPicPr>
        <p:blipFill>
          <a:blip r:embed="rId3">
            <a:alphaModFix/>
          </a:blip>
          <a:stretch>
            <a:fillRect/>
          </a:stretch>
        </p:blipFill>
        <p:spPr>
          <a:xfrm>
            <a:off x="1329825" y="4836750"/>
            <a:ext cx="457200" cy="457200"/>
          </a:xfrm>
          <a:prstGeom prst="rect">
            <a:avLst/>
          </a:prstGeom>
          <a:noFill/>
          <a:ln>
            <a:noFill/>
          </a:ln>
        </p:spPr>
      </p:pic>
      <p:sp>
        <p:nvSpPr>
          <p:cNvPr id="398" name="Shape 398"/>
          <p:cNvSpPr txBox="1"/>
          <p:nvPr/>
        </p:nvSpPr>
        <p:spPr>
          <a:xfrm>
            <a:off x="1910575" y="4938250"/>
            <a:ext cx="2844299" cy="326700"/>
          </a:xfrm>
          <a:prstGeom prst="rect">
            <a:avLst/>
          </a:prstGeom>
          <a:noFill/>
          <a:ln>
            <a:noFill/>
          </a:ln>
        </p:spPr>
        <p:txBody>
          <a:bodyPr anchorCtr="0" anchor="t" bIns="91425" lIns="91425" rIns="91425" tIns="91425">
            <a:noAutofit/>
          </a:bodyPr>
          <a:lstStyle/>
          <a:p>
            <a:pPr lvl="0" rtl="0">
              <a:spcBef>
                <a:spcPts val="0"/>
              </a:spcBef>
              <a:buNone/>
            </a:pPr>
            <a:r>
              <a:rPr lang="en"/>
              <a:t>04_For_Publication</a:t>
            </a:r>
          </a:p>
        </p:txBody>
      </p:sp>
      <p:cxnSp>
        <p:nvCxnSpPr>
          <p:cNvPr id="399" name="Shape 399"/>
          <p:cNvCxnSpPr>
            <a:stCxn id="389" idx="2"/>
            <a:endCxn id="397" idx="1"/>
          </p:cNvCxnSpPr>
          <p:nvPr/>
        </p:nvCxnSpPr>
        <p:spPr>
          <a:xfrm flipH="1" rot="-5400000">
            <a:off x="-571325" y="3164250"/>
            <a:ext cx="3267600" cy="534900"/>
          </a:xfrm>
          <a:prstGeom prst="bentConnector2">
            <a:avLst/>
          </a:prstGeom>
          <a:noFill/>
          <a:ln cap="flat" cmpd="sng" w="38100">
            <a:solidFill>
              <a:srgbClr val="351C75"/>
            </a:solidFill>
            <a:prstDash val="solid"/>
            <a:round/>
            <a:headEnd len="lg" w="lg" type="none"/>
            <a:tailEnd len="lg" w="lg" type="none"/>
          </a:ln>
        </p:spPr>
      </p:cxnSp>
      <p:cxnSp>
        <p:nvCxnSpPr>
          <p:cNvPr id="400" name="Shape 400"/>
          <p:cNvCxnSpPr>
            <a:stCxn id="389" idx="2"/>
            <a:endCxn id="395" idx="1"/>
          </p:cNvCxnSpPr>
          <p:nvPr/>
        </p:nvCxnSpPr>
        <p:spPr>
          <a:xfrm flipH="1" rot="-5400000">
            <a:off x="-114125" y="2707050"/>
            <a:ext cx="2353200" cy="534900"/>
          </a:xfrm>
          <a:prstGeom prst="bentConnector2">
            <a:avLst/>
          </a:prstGeom>
          <a:noFill/>
          <a:ln cap="flat" cmpd="sng" w="38100">
            <a:solidFill>
              <a:srgbClr val="351C75"/>
            </a:solidFill>
            <a:prstDash val="solid"/>
            <a:round/>
            <a:headEnd len="lg" w="lg" type="none"/>
            <a:tailEnd len="lg" w="lg" type="none"/>
          </a:ln>
        </p:spPr>
      </p:cxnSp>
      <p:cxnSp>
        <p:nvCxnSpPr>
          <p:cNvPr id="401" name="Shape 401"/>
          <p:cNvCxnSpPr>
            <a:stCxn id="389" idx="2"/>
            <a:endCxn id="393" idx="1"/>
          </p:cNvCxnSpPr>
          <p:nvPr/>
        </p:nvCxnSpPr>
        <p:spPr>
          <a:xfrm flipH="1" rot="-5400000">
            <a:off x="343075" y="2249850"/>
            <a:ext cx="1438800" cy="534900"/>
          </a:xfrm>
          <a:prstGeom prst="bentConnector2">
            <a:avLst/>
          </a:prstGeom>
          <a:noFill/>
          <a:ln cap="flat" cmpd="sng" w="38100">
            <a:solidFill>
              <a:srgbClr val="351C75"/>
            </a:solidFill>
            <a:prstDash val="solid"/>
            <a:round/>
            <a:headEnd len="lg" w="lg" type="none"/>
            <a:tailEnd len="lg" w="lg" type="none"/>
          </a:ln>
        </p:spPr>
      </p:cxnSp>
      <p:cxnSp>
        <p:nvCxnSpPr>
          <p:cNvPr id="402" name="Shape 402"/>
          <p:cNvCxnSpPr>
            <a:stCxn id="389" idx="2"/>
            <a:endCxn id="391" idx="1"/>
          </p:cNvCxnSpPr>
          <p:nvPr/>
        </p:nvCxnSpPr>
        <p:spPr>
          <a:xfrm flipH="1" rot="-5400000">
            <a:off x="800275" y="1792650"/>
            <a:ext cx="524400" cy="534900"/>
          </a:xfrm>
          <a:prstGeom prst="bentConnector2">
            <a:avLst/>
          </a:prstGeom>
          <a:noFill/>
          <a:ln cap="flat" cmpd="sng" w="38100">
            <a:solidFill>
              <a:srgbClr val="351C75"/>
            </a:solidFill>
            <a:prstDash val="solid"/>
            <a:round/>
            <a:headEnd len="lg" w="lg" type="none"/>
            <a:tailEnd len="lg" w="lg" type="none"/>
          </a:ln>
        </p:spPr>
      </p:cxnSp>
      <p:cxnSp>
        <p:nvCxnSpPr>
          <p:cNvPr id="403" name="Shape 403"/>
          <p:cNvCxnSpPr/>
          <p:nvPr/>
        </p:nvCxnSpPr>
        <p:spPr>
          <a:xfrm rot="10800000">
            <a:off x="2197624" y="5378225"/>
            <a:ext cx="603000" cy="943799"/>
          </a:xfrm>
          <a:prstGeom prst="straightConnector1">
            <a:avLst/>
          </a:prstGeom>
          <a:noFill/>
          <a:ln cap="flat" cmpd="sng" w="76200">
            <a:solidFill>
              <a:srgbClr val="CC0000"/>
            </a:solidFill>
            <a:prstDash val="solid"/>
            <a:round/>
            <a:headEnd len="lg" w="lg" type="none"/>
            <a:tailEnd len="lg" w="lg" type="triangle"/>
          </a:ln>
        </p:spPr>
      </p:cxnSp>
      <p:sp>
        <p:nvSpPr>
          <p:cNvPr id="404" name="Shape 404"/>
          <p:cNvSpPr txBox="1"/>
          <p:nvPr/>
        </p:nvSpPr>
        <p:spPr>
          <a:xfrm>
            <a:off x="2795750" y="5876175"/>
            <a:ext cx="2844299" cy="680999"/>
          </a:xfrm>
          <a:prstGeom prst="rect">
            <a:avLst/>
          </a:prstGeom>
          <a:noFill/>
          <a:ln cap="flat" cmpd="sng" w="76200">
            <a:solidFill>
              <a:srgbClr val="CC0000"/>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t>Prefix with a number to force order by workflow steps</a:t>
            </a:r>
          </a:p>
        </p:txBody>
      </p:sp>
      <p:pic>
        <p:nvPicPr>
          <p:cNvPr id="405" name="Shape 405"/>
          <p:cNvPicPr preferRelativeResize="0"/>
          <p:nvPr/>
        </p:nvPicPr>
        <p:blipFill>
          <a:blip r:embed="rId4">
            <a:alphaModFix/>
          </a:blip>
          <a:stretch>
            <a:fillRect/>
          </a:stretch>
        </p:blipFill>
        <p:spPr>
          <a:xfrm>
            <a:off x="5153250" y="1569300"/>
            <a:ext cx="782999" cy="718349"/>
          </a:xfrm>
          <a:prstGeom prst="rect">
            <a:avLst/>
          </a:prstGeom>
          <a:noFill/>
          <a:ln>
            <a:noFill/>
          </a:ln>
        </p:spPr>
      </p:pic>
      <p:sp>
        <p:nvSpPr>
          <p:cNvPr id="406" name="Shape 406"/>
          <p:cNvSpPr txBox="1"/>
          <p:nvPr/>
        </p:nvSpPr>
        <p:spPr>
          <a:xfrm>
            <a:off x="5059075" y="2631750"/>
            <a:ext cx="2844299" cy="786599"/>
          </a:xfrm>
          <a:prstGeom prst="rect">
            <a:avLst/>
          </a:prstGeom>
          <a:noFill/>
          <a:ln cap="flat" cmpd="sng" w="76200">
            <a:solidFill>
              <a:srgbClr val="CC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Then throw in a “readme” to describe your folder layout right where it’s needed</a:t>
            </a:r>
          </a:p>
        </p:txBody>
      </p:sp>
      <p:sp>
        <p:nvSpPr>
          <p:cNvPr id="407" name="Shape 407"/>
          <p:cNvSpPr txBox="1"/>
          <p:nvPr/>
        </p:nvSpPr>
        <p:spPr>
          <a:xfrm>
            <a:off x="5957250" y="1761187"/>
            <a:ext cx="2844299" cy="326700"/>
          </a:xfrm>
          <a:prstGeom prst="rect">
            <a:avLst/>
          </a:prstGeom>
          <a:noFill/>
          <a:ln>
            <a:noFill/>
          </a:ln>
        </p:spPr>
        <p:txBody>
          <a:bodyPr anchorCtr="0" anchor="t" bIns="91425" lIns="91425" rIns="91425" tIns="91425">
            <a:noAutofit/>
          </a:bodyPr>
          <a:lstStyle/>
          <a:p>
            <a:pPr lvl="0" rtl="0">
              <a:spcBef>
                <a:spcPts val="0"/>
              </a:spcBef>
              <a:buNone/>
            </a:pPr>
            <a:r>
              <a:rPr b="1" lang="en"/>
              <a:t>README</a:t>
            </a:r>
          </a:p>
        </p:txBody>
      </p:sp>
      <p:cxnSp>
        <p:nvCxnSpPr>
          <p:cNvPr id="408" name="Shape 408"/>
          <p:cNvCxnSpPr/>
          <p:nvPr/>
        </p:nvCxnSpPr>
        <p:spPr>
          <a:xfrm rot="10800000">
            <a:off x="1565000" y="1915350"/>
            <a:ext cx="3482699" cy="0"/>
          </a:xfrm>
          <a:prstGeom prst="straightConnector1">
            <a:avLst/>
          </a:prstGeom>
          <a:noFill/>
          <a:ln cap="flat" cmpd="sng" w="76200">
            <a:solidFill>
              <a:srgbClr val="CC0000"/>
            </a:solidFill>
            <a:prstDash val="solid"/>
            <a:round/>
            <a:headEnd len="lg" w="lg" type="none"/>
            <a:tailEnd len="lg" w="lg" type="triangle"/>
          </a:ln>
        </p:spPr>
      </p:cxn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2CC"/>
        </a:solidFill>
      </p:bgPr>
    </p:bg>
    <p:spTree>
      <p:nvGrpSpPr>
        <p:cNvPr id="412" name="Shape 412"/>
        <p:cNvGrpSpPr/>
        <p:nvPr/>
      </p:nvGrpSpPr>
      <p:grpSpPr>
        <a:xfrm>
          <a:off x="0" y="0"/>
          <a:ext cx="0" cy="0"/>
          <a:chOff x="0" y="0"/>
          <a:chExt cx="0" cy="0"/>
        </a:xfrm>
      </p:grpSpPr>
      <p:sp>
        <p:nvSpPr>
          <p:cNvPr id="413" name="Shape 413"/>
          <p:cNvSpPr txBox="1"/>
          <p:nvPr>
            <p:ph type="title"/>
          </p:nvPr>
        </p:nvSpPr>
        <p:spPr>
          <a:xfrm>
            <a:off x="882075" y="995350"/>
            <a:ext cx="7664400" cy="8319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4800">
                <a:solidFill>
                  <a:srgbClr val="434343"/>
                </a:solidFill>
                <a:latin typeface="Open Sans"/>
                <a:ea typeface="Open Sans"/>
                <a:cs typeface="Open Sans"/>
                <a:sym typeface="Open Sans"/>
              </a:rPr>
              <a:t>Activity 4</a:t>
            </a:r>
          </a:p>
        </p:txBody>
      </p:sp>
      <p:sp>
        <p:nvSpPr>
          <p:cNvPr id="414" name="Shape 414"/>
          <p:cNvSpPr txBox="1"/>
          <p:nvPr>
            <p:ph idx="1" type="body"/>
          </p:nvPr>
        </p:nvSpPr>
        <p:spPr>
          <a:xfrm>
            <a:off x="1199575" y="2055850"/>
            <a:ext cx="6981300" cy="36600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Pick a dataset and illustrate how you currently organise your files.</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(For the artists: Draw a picture that describes your current approach to file organisation)  </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See if you can devise a better naming convention.</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Or note one or two improvements you could make to how you name your files</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pic>
        <p:nvPicPr>
          <p:cNvPr id="419" name="Shape 419"/>
          <p:cNvPicPr preferRelativeResize="0"/>
          <p:nvPr/>
        </p:nvPicPr>
        <p:blipFill>
          <a:blip r:embed="rId3">
            <a:alphaModFix/>
          </a:blip>
          <a:stretch>
            <a:fillRect/>
          </a:stretch>
        </p:blipFill>
        <p:spPr>
          <a:xfrm>
            <a:off x="416275" y="1240125"/>
            <a:ext cx="2095500" cy="876300"/>
          </a:xfrm>
          <a:prstGeom prst="rect">
            <a:avLst/>
          </a:prstGeom>
          <a:noFill/>
          <a:ln>
            <a:noFill/>
          </a:ln>
        </p:spPr>
      </p:pic>
      <p:pic>
        <p:nvPicPr>
          <p:cNvPr id="420" name="Shape 420"/>
          <p:cNvPicPr preferRelativeResize="0"/>
          <p:nvPr/>
        </p:nvPicPr>
        <p:blipFill>
          <a:blip r:embed="rId4">
            <a:alphaModFix/>
          </a:blip>
          <a:stretch>
            <a:fillRect/>
          </a:stretch>
        </p:blipFill>
        <p:spPr>
          <a:xfrm>
            <a:off x="1102050" y="2283350"/>
            <a:ext cx="3048000" cy="762000"/>
          </a:xfrm>
          <a:prstGeom prst="rect">
            <a:avLst/>
          </a:prstGeom>
          <a:noFill/>
          <a:ln>
            <a:noFill/>
          </a:ln>
        </p:spPr>
      </p:pic>
      <p:pic>
        <p:nvPicPr>
          <p:cNvPr id="421" name="Shape 421"/>
          <p:cNvPicPr preferRelativeResize="0"/>
          <p:nvPr/>
        </p:nvPicPr>
        <p:blipFill>
          <a:blip r:embed="rId5">
            <a:alphaModFix/>
          </a:blip>
          <a:stretch>
            <a:fillRect/>
          </a:stretch>
        </p:blipFill>
        <p:spPr>
          <a:xfrm>
            <a:off x="6579150" y="466525"/>
            <a:ext cx="2286000" cy="2343150"/>
          </a:xfrm>
          <a:prstGeom prst="rect">
            <a:avLst/>
          </a:prstGeom>
          <a:noFill/>
          <a:ln>
            <a:noFill/>
          </a:ln>
        </p:spPr>
      </p:pic>
      <p:pic>
        <p:nvPicPr>
          <p:cNvPr id="422" name="Shape 422"/>
          <p:cNvPicPr preferRelativeResize="0"/>
          <p:nvPr/>
        </p:nvPicPr>
        <p:blipFill>
          <a:blip r:embed="rId6">
            <a:alphaModFix/>
          </a:blip>
          <a:stretch>
            <a:fillRect/>
          </a:stretch>
        </p:blipFill>
        <p:spPr>
          <a:xfrm>
            <a:off x="5929000" y="3045350"/>
            <a:ext cx="2936149" cy="2410425"/>
          </a:xfrm>
          <a:prstGeom prst="rect">
            <a:avLst/>
          </a:prstGeom>
          <a:noFill/>
          <a:ln>
            <a:noFill/>
          </a:ln>
        </p:spPr>
      </p:pic>
      <p:pic>
        <p:nvPicPr>
          <p:cNvPr id="423" name="Shape 423"/>
          <p:cNvPicPr preferRelativeResize="0"/>
          <p:nvPr/>
        </p:nvPicPr>
        <p:blipFill>
          <a:blip r:embed="rId7">
            <a:alphaModFix/>
          </a:blip>
          <a:stretch>
            <a:fillRect/>
          </a:stretch>
        </p:blipFill>
        <p:spPr>
          <a:xfrm>
            <a:off x="3921475" y="4793300"/>
            <a:ext cx="1790700" cy="1905000"/>
          </a:xfrm>
          <a:prstGeom prst="rect">
            <a:avLst/>
          </a:prstGeom>
          <a:noFill/>
          <a:ln>
            <a:noFill/>
          </a:ln>
        </p:spPr>
      </p:pic>
      <p:pic>
        <p:nvPicPr>
          <p:cNvPr id="424" name="Shape 424"/>
          <p:cNvPicPr preferRelativeResize="0"/>
          <p:nvPr/>
        </p:nvPicPr>
        <p:blipFill>
          <a:blip r:embed="rId8">
            <a:alphaModFix/>
          </a:blip>
          <a:stretch>
            <a:fillRect/>
          </a:stretch>
        </p:blipFill>
        <p:spPr>
          <a:xfrm>
            <a:off x="1197412" y="5515775"/>
            <a:ext cx="2524125" cy="1085850"/>
          </a:xfrm>
          <a:prstGeom prst="rect">
            <a:avLst/>
          </a:prstGeom>
          <a:noFill/>
          <a:ln>
            <a:noFill/>
          </a:ln>
        </p:spPr>
      </p:pic>
      <p:pic>
        <p:nvPicPr>
          <p:cNvPr id="425" name="Shape 425"/>
          <p:cNvPicPr preferRelativeResize="0"/>
          <p:nvPr/>
        </p:nvPicPr>
        <p:blipFill>
          <a:blip r:embed="rId9">
            <a:alphaModFix/>
          </a:blip>
          <a:stretch>
            <a:fillRect/>
          </a:stretch>
        </p:blipFill>
        <p:spPr>
          <a:xfrm>
            <a:off x="2217500" y="3387462"/>
            <a:ext cx="2743200" cy="857250"/>
          </a:xfrm>
          <a:prstGeom prst="rect">
            <a:avLst/>
          </a:prstGeom>
          <a:noFill/>
          <a:ln>
            <a:noFill/>
          </a:ln>
        </p:spPr>
      </p:pic>
      <p:sp>
        <p:nvSpPr>
          <p:cNvPr id="426" name="Shape 426"/>
          <p:cNvSpPr/>
          <p:nvPr/>
        </p:nvSpPr>
        <p:spPr>
          <a:xfrm>
            <a:off x="2523350" y="162325"/>
            <a:ext cx="3921000" cy="876300"/>
          </a:xfrm>
          <a:prstGeom prst="roundRect">
            <a:avLst>
              <a:gd fmla="val 16667" name="adj"/>
            </a:avLst>
          </a:prstGeom>
          <a:solidFill>
            <a:srgbClr val="FFD966"/>
          </a:solidFill>
          <a:ln>
            <a:noFill/>
          </a:ln>
        </p:spPr>
        <p:txBody>
          <a:bodyPr anchorCtr="0" anchor="ctr" bIns="91425" lIns="91425" rIns="91425" tIns="91425">
            <a:noAutofit/>
          </a:bodyPr>
          <a:lstStyle/>
          <a:p>
            <a:pPr lvl="0" rtl="0" algn="ctr">
              <a:spcBef>
                <a:spcPts val="0"/>
              </a:spcBef>
              <a:buNone/>
            </a:pPr>
            <a:r>
              <a:rPr b="1" lang="en" sz="2400">
                <a:solidFill>
                  <a:schemeClr val="dk1"/>
                </a:solidFill>
              </a:rPr>
              <a:t>Taking it Further</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457200" y="204325"/>
            <a:ext cx="82296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Data Documentation</a:t>
            </a:r>
          </a:p>
        </p:txBody>
      </p:sp>
      <p:sp>
        <p:nvSpPr>
          <p:cNvPr id="432" name="Shape 432"/>
          <p:cNvSpPr txBox="1"/>
          <p:nvPr/>
        </p:nvSpPr>
        <p:spPr>
          <a:xfrm>
            <a:off x="2021086" y="838450"/>
            <a:ext cx="827399" cy="5361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chemeClr val="lt1"/>
                </a:solidFill>
                <a:latin typeface="Open Sans"/>
                <a:ea typeface="Open Sans"/>
                <a:cs typeface="Open Sans"/>
                <a:sym typeface="Open Sans"/>
              </a:rPr>
              <a:t>6</a:t>
            </a:r>
          </a:p>
          <a:p>
            <a:pPr lvl="0" rtl="0" algn="ctr">
              <a:spcBef>
                <a:spcPts val="0"/>
              </a:spcBef>
              <a:buNone/>
            </a:pPr>
            <a:r>
              <a:t/>
            </a:r>
            <a:endParaRPr b="1" sz="3000">
              <a:solidFill>
                <a:schemeClr val="lt1"/>
              </a:solidFill>
              <a:latin typeface="Open Sans"/>
              <a:ea typeface="Open Sans"/>
              <a:cs typeface="Open Sans"/>
              <a:sym typeface="Open Sans"/>
            </a:endParaRPr>
          </a:p>
        </p:txBody>
      </p:sp>
      <p:pic>
        <p:nvPicPr>
          <p:cNvPr id="433" name="Shape 433"/>
          <p:cNvPicPr preferRelativeResize="0"/>
          <p:nvPr/>
        </p:nvPicPr>
        <p:blipFill>
          <a:blip r:embed="rId3">
            <a:alphaModFix/>
          </a:blip>
          <a:stretch>
            <a:fillRect/>
          </a:stretch>
        </p:blipFill>
        <p:spPr>
          <a:xfrm>
            <a:off x="292675" y="1284526"/>
            <a:ext cx="5271375" cy="3912590"/>
          </a:xfrm>
          <a:prstGeom prst="rect">
            <a:avLst/>
          </a:prstGeom>
          <a:noFill/>
          <a:ln>
            <a:noFill/>
          </a:ln>
        </p:spPr>
      </p:pic>
      <p:sp>
        <p:nvSpPr>
          <p:cNvPr id="434" name="Shape 434"/>
          <p:cNvSpPr txBox="1"/>
          <p:nvPr/>
        </p:nvSpPr>
        <p:spPr>
          <a:xfrm>
            <a:off x="2498750" y="6110025"/>
            <a:ext cx="5925300" cy="680999"/>
          </a:xfrm>
          <a:prstGeom prst="rect">
            <a:avLst/>
          </a:prstGeom>
          <a:noFill/>
          <a:ln cap="flat" cmpd="sng" w="76200">
            <a:solidFill>
              <a:srgbClr val="CC0000"/>
            </a:solidFill>
            <a:prstDash val="solid"/>
            <a:round/>
            <a:headEnd len="med" w="med" type="none"/>
            <a:tailEnd len="med" w="med" type="none"/>
          </a:ln>
        </p:spPr>
        <p:txBody>
          <a:bodyPr anchorCtr="0" anchor="t" bIns="91425" lIns="91425" rIns="91425" tIns="91425">
            <a:noAutofit/>
          </a:bodyPr>
          <a:lstStyle/>
          <a:p>
            <a:pPr lvl="0" rtl="0">
              <a:spcBef>
                <a:spcPts val="0"/>
              </a:spcBef>
              <a:buClr>
                <a:schemeClr val="dk1"/>
              </a:buClr>
              <a:buSzPct val="61111"/>
              <a:buFont typeface="Arial"/>
              <a:buNone/>
            </a:pPr>
            <a:r>
              <a:rPr lang="en" sz="1800">
                <a:solidFill>
                  <a:schemeClr val="dk1"/>
                </a:solidFill>
              </a:rPr>
              <a:t>Was that degrees Celsius, Fahrenheit, or Kelvin? ...</a:t>
            </a:r>
          </a:p>
          <a:p>
            <a:pPr lvl="0" rtl="0">
              <a:spcBef>
                <a:spcPts val="0"/>
              </a:spcBef>
              <a:buNone/>
            </a:pPr>
            <a:r>
              <a:t/>
            </a:r>
            <a:endParaRPr/>
          </a:p>
        </p:txBody>
      </p:sp>
      <p:cxnSp>
        <p:nvCxnSpPr>
          <p:cNvPr id="435" name="Shape 435"/>
          <p:cNvCxnSpPr/>
          <p:nvPr/>
        </p:nvCxnSpPr>
        <p:spPr>
          <a:xfrm rot="10800000">
            <a:off x="4961049" y="5178150"/>
            <a:ext cx="603000" cy="943799"/>
          </a:xfrm>
          <a:prstGeom prst="straightConnector1">
            <a:avLst/>
          </a:prstGeom>
          <a:noFill/>
          <a:ln cap="flat" cmpd="sng" w="76200">
            <a:solidFill>
              <a:srgbClr val="CC0000"/>
            </a:solidFill>
            <a:prstDash val="solid"/>
            <a:round/>
            <a:headEnd len="lg" w="lg" type="none"/>
            <a:tailEnd len="lg" w="lg" type="triangle"/>
          </a:ln>
        </p:spPr>
      </p:cxn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2CC"/>
        </a:solidFill>
      </p:bgPr>
    </p:bg>
    <p:spTree>
      <p:nvGrpSpPr>
        <p:cNvPr id="439" name="Shape 439"/>
        <p:cNvGrpSpPr/>
        <p:nvPr/>
      </p:nvGrpSpPr>
      <p:grpSpPr>
        <a:xfrm>
          <a:off x="0" y="0"/>
          <a:ext cx="0" cy="0"/>
          <a:chOff x="0" y="0"/>
          <a:chExt cx="0" cy="0"/>
        </a:xfrm>
      </p:grpSpPr>
      <p:sp>
        <p:nvSpPr>
          <p:cNvPr id="440" name="Shape 440"/>
          <p:cNvSpPr txBox="1"/>
          <p:nvPr>
            <p:ph type="title"/>
          </p:nvPr>
        </p:nvSpPr>
        <p:spPr>
          <a:xfrm>
            <a:off x="882075" y="119850"/>
            <a:ext cx="7664400" cy="8319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4800">
                <a:solidFill>
                  <a:srgbClr val="434343"/>
                </a:solidFill>
                <a:latin typeface="Open Sans"/>
                <a:ea typeface="Open Sans"/>
                <a:cs typeface="Open Sans"/>
                <a:sym typeface="Open Sans"/>
              </a:rPr>
              <a:t>Activity 5</a:t>
            </a:r>
          </a:p>
        </p:txBody>
      </p:sp>
      <p:sp>
        <p:nvSpPr>
          <p:cNvPr id="441" name="Shape 441"/>
          <p:cNvSpPr txBox="1"/>
          <p:nvPr>
            <p:ph idx="1" type="body"/>
          </p:nvPr>
        </p:nvSpPr>
        <p:spPr>
          <a:xfrm>
            <a:off x="1081350" y="1049025"/>
            <a:ext cx="6981300" cy="3660000"/>
          </a:xfrm>
          <a:prstGeom prst="rect">
            <a:avLst/>
          </a:prstGeom>
          <a:noFill/>
          <a:ln>
            <a:noFill/>
          </a:ln>
        </p:spPr>
        <p:txBody>
          <a:bodyPr anchorCtr="0" anchor="t" bIns="45700" lIns="91425" rIns="91425" tIns="45700">
            <a:noAutofit/>
          </a:bodyPr>
          <a:lstStyle/>
          <a:p>
            <a:pPr indent="0" lvl="0" marL="0" marR="0" rtl="0" algn="ctr">
              <a:spcBef>
                <a:spcPts val="0"/>
              </a:spcBef>
              <a:buNone/>
            </a:pPr>
            <a:r>
              <a:rPr lang="en" sz="2200">
                <a:solidFill>
                  <a:srgbClr val="434343"/>
                </a:solidFill>
                <a:latin typeface="Open Sans"/>
                <a:ea typeface="Open Sans"/>
                <a:cs typeface="Open Sans"/>
                <a:sym typeface="Open Sans"/>
              </a:rPr>
              <a:t>Flash forward 5 years.</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What information about a dataset would you most value having in your possession?</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Write it down on a sticky note.</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pic>
        <p:nvPicPr>
          <p:cNvPr id="442" name="Shape 442"/>
          <p:cNvPicPr preferRelativeResize="0"/>
          <p:nvPr/>
        </p:nvPicPr>
        <p:blipFill>
          <a:blip r:embed="rId3">
            <a:alphaModFix/>
          </a:blip>
          <a:stretch>
            <a:fillRect/>
          </a:stretch>
        </p:blipFill>
        <p:spPr>
          <a:xfrm>
            <a:off x="2296137" y="3550770"/>
            <a:ext cx="4836274" cy="3222150"/>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sp>
        <p:nvSpPr>
          <p:cNvPr id="447" name="Shape 447"/>
          <p:cNvSpPr/>
          <p:nvPr/>
        </p:nvSpPr>
        <p:spPr>
          <a:xfrm>
            <a:off x="2523350" y="162325"/>
            <a:ext cx="3921000" cy="876300"/>
          </a:xfrm>
          <a:prstGeom prst="roundRect">
            <a:avLst>
              <a:gd fmla="val 16667" name="adj"/>
            </a:avLst>
          </a:prstGeom>
          <a:solidFill>
            <a:srgbClr val="FFD966"/>
          </a:solidFill>
          <a:ln>
            <a:noFill/>
          </a:ln>
        </p:spPr>
        <p:txBody>
          <a:bodyPr anchorCtr="0" anchor="ctr" bIns="91425" lIns="91425" rIns="91425" tIns="91425">
            <a:noAutofit/>
          </a:bodyPr>
          <a:lstStyle/>
          <a:p>
            <a:pPr lvl="0" rtl="0" algn="ctr">
              <a:spcBef>
                <a:spcPts val="0"/>
              </a:spcBef>
              <a:buNone/>
            </a:pPr>
            <a:r>
              <a:rPr b="1" lang="en" sz="2400">
                <a:solidFill>
                  <a:schemeClr val="dk1"/>
                </a:solidFill>
              </a:rPr>
              <a:t>Taking it Further</a:t>
            </a:r>
          </a:p>
        </p:txBody>
      </p:sp>
      <p:pic>
        <p:nvPicPr>
          <p:cNvPr id="448" name="Shape 448"/>
          <p:cNvPicPr preferRelativeResize="0"/>
          <p:nvPr/>
        </p:nvPicPr>
        <p:blipFill>
          <a:blip r:embed="rId3">
            <a:alphaModFix/>
          </a:blip>
          <a:stretch>
            <a:fillRect/>
          </a:stretch>
        </p:blipFill>
        <p:spPr>
          <a:xfrm>
            <a:off x="976312" y="4545450"/>
            <a:ext cx="7191375" cy="1771650"/>
          </a:xfrm>
          <a:prstGeom prst="rect">
            <a:avLst/>
          </a:prstGeom>
          <a:noFill/>
          <a:ln>
            <a:noFill/>
          </a:ln>
        </p:spPr>
      </p:pic>
      <p:graphicFrame>
        <p:nvGraphicFramePr>
          <p:cNvPr id="449" name="Shape 449"/>
          <p:cNvGraphicFramePr/>
          <p:nvPr/>
        </p:nvGraphicFramePr>
        <p:xfrm>
          <a:off x="864350" y="1344700"/>
          <a:ext cx="3000000" cy="3000000"/>
        </p:xfrm>
        <a:graphic>
          <a:graphicData uri="http://schemas.openxmlformats.org/drawingml/2006/table">
            <a:tbl>
              <a:tblPr>
                <a:noFill/>
                <a:tableStyleId>{E3B317E3-B17E-45E5-87F1-79EFC010B886}</a:tableStyleId>
              </a:tblPr>
              <a:tblGrid>
                <a:gridCol w="2095500"/>
                <a:gridCol w="5143500"/>
              </a:tblGrid>
              <a:tr h="381000">
                <a:tc>
                  <a:txBody>
                    <a:bodyPr>
                      <a:noAutofit/>
                    </a:bodyPr>
                    <a:lstStyle/>
                    <a:p>
                      <a:pPr lvl="0">
                        <a:spcBef>
                          <a:spcPts val="0"/>
                        </a:spcBef>
                        <a:buNone/>
                      </a:pPr>
                      <a:r>
                        <a:rPr lang="en" sz="1800"/>
                        <a:t>DC.Title</a:t>
                      </a:r>
                    </a:p>
                  </a:txBody>
                  <a:tcPr marT="91425" marB="91425" marR="91425" marL="91425"/>
                </a:tc>
                <a:tc>
                  <a:txBody>
                    <a:bodyPr>
                      <a:noAutofit/>
                    </a:bodyPr>
                    <a:lstStyle/>
                    <a:p>
                      <a:pPr lvl="0">
                        <a:spcBef>
                          <a:spcPts val="0"/>
                        </a:spcBef>
                        <a:buNone/>
                      </a:pPr>
                      <a:r>
                        <a:rPr lang="en" sz="1800">
                          <a:solidFill>
                            <a:schemeClr val="dk1"/>
                          </a:solidFill>
                        </a:rPr>
                        <a:t>Intersect Australia Website</a:t>
                      </a:r>
                    </a:p>
                  </a:txBody>
                  <a:tcPr marT="91425" marB="91425" marR="91425" marL="91425"/>
                </a:tc>
              </a:tr>
              <a:tr h="381000">
                <a:tc>
                  <a:txBody>
                    <a:bodyPr>
                      <a:noAutofit/>
                    </a:bodyPr>
                    <a:lstStyle/>
                    <a:p>
                      <a:pPr lvl="0">
                        <a:spcBef>
                          <a:spcPts val="0"/>
                        </a:spcBef>
                        <a:buNone/>
                      </a:pPr>
                      <a:r>
                        <a:rPr lang="en" sz="1800"/>
                        <a:t>DC.Creator</a:t>
                      </a:r>
                    </a:p>
                  </a:txBody>
                  <a:tcPr marT="91425" marB="91425" marR="91425" marL="91425"/>
                </a:tc>
                <a:tc>
                  <a:txBody>
                    <a:bodyPr>
                      <a:noAutofit/>
                    </a:bodyPr>
                    <a:lstStyle/>
                    <a:p>
                      <a:pPr lvl="0">
                        <a:spcBef>
                          <a:spcPts val="0"/>
                        </a:spcBef>
                        <a:buNone/>
                      </a:pPr>
                      <a:r>
                        <a:rPr lang="en" sz="1800">
                          <a:solidFill>
                            <a:schemeClr val="dk1"/>
                          </a:solidFill>
                        </a:rPr>
                        <a:t>Intersect Australia</a:t>
                      </a:r>
                    </a:p>
                  </a:txBody>
                  <a:tcPr marT="91425" marB="91425" marR="91425" marL="91425"/>
                </a:tc>
              </a:tr>
              <a:tr h="381000">
                <a:tc>
                  <a:txBody>
                    <a:bodyPr>
                      <a:noAutofit/>
                    </a:bodyPr>
                    <a:lstStyle/>
                    <a:p>
                      <a:pPr lvl="0">
                        <a:spcBef>
                          <a:spcPts val="0"/>
                        </a:spcBef>
                        <a:buNone/>
                      </a:pPr>
                      <a:r>
                        <a:rPr lang="en" sz="1800"/>
                        <a:t>DC.Subject</a:t>
                      </a:r>
                    </a:p>
                  </a:txBody>
                  <a:tcPr marT="91425" marB="91425" marR="91425" marL="91425"/>
                </a:tc>
                <a:tc>
                  <a:txBody>
                    <a:bodyPr>
                      <a:noAutofit/>
                    </a:bodyPr>
                    <a:lstStyle/>
                    <a:p>
                      <a:pPr lvl="0">
                        <a:spcBef>
                          <a:spcPts val="0"/>
                        </a:spcBef>
                        <a:buNone/>
                      </a:pPr>
                      <a:r>
                        <a:rPr lang="en" sz="1800">
                          <a:solidFill>
                            <a:schemeClr val="dk1"/>
                          </a:solidFill>
                        </a:rPr>
                        <a:t>eResearch websites</a:t>
                      </a:r>
                    </a:p>
                  </a:txBody>
                  <a:tcPr marT="91425" marB="91425" marR="91425" marL="91425"/>
                </a:tc>
              </a:tr>
              <a:tr h="381000">
                <a:tc>
                  <a:txBody>
                    <a:bodyPr>
                      <a:noAutofit/>
                    </a:bodyPr>
                    <a:lstStyle/>
                    <a:p>
                      <a:pPr lvl="0">
                        <a:spcBef>
                          <a:spcPts val="0"/>
                        </a:spcBef>
                        <a:buNone/>
                      </a:pPr>
                      <a:r>
                        <a:rPr lang="en" sz="1800"/>
                        <a:t>DC.Description</a:t>
                      </a:r>
                    </a:p>
                  </a:txBody>
                  <a:tcPr marT="91425" marB="91425" marR="91425" marL="91425"/>
                </a:tc>
                <a:tc>
                  <a:txBody>
                    <a:bodyPr>
                      <a:noAutofit/>
                    </a:bodyPr>
                    <a:lstStyle/>
                    <a:p>
                      <a:pPr lvl="0">
                        <a:spcBef>
                          <a:spcPts val="0"/>
                        </a:spcBef>
                        <a:buClr>
                          <a:srgbClr val="000000"/>
                        </a:buClr>
                        <a:buSzPct val="61111"/>
                        <a:buFont typeface="Arial"/>
                        <a:buNone/>
                      </a:pPr>
                      <a:r>
                        <a:rPr lang="en" sz="1800">
                          <a:solidFill>
                            <a:schemeClr val="dk1"/>
                          </a:solidFill>
                        </a:rPr>
                        <a:t>...largest full-service eResearch...</a:t>
                      </a:r>
                    </a:p>
                  </a:txBody>
                  <a:tcPr marT="91425" marB="91425" marR="91425" marL="91425"/>
                </a:tc>
              </a:tr>
              <a:tr h="381000">
                <a:tc>
                  <a:txBody>
                    <a:bodyPr>
                      <a:noAutofit/>
                    </a:bodyPr>
                    <a:lstStyle/>
                    <a:p>
                      <a:pPr lvl="0">
                        <a:spcBef>
                          <a:spcPts val="0"/>
                        </a:spcBef>
                        <a:buNone/>
                      </a:pPr>
                      <a:r>
                        <a:rPr lang="en" sz="1800"/>
                        <a:t>DC.Date</a:t>
                      </a:r>
                    </a:p>
                  </a:txBody>
                  <a:tcPr marT="91425" marB="91425" marR="91425" marL="91425"/>
                </a:tc>
                <a:tc>
                  <a:txBody>
                    <a:bodyPr>
                      <a:noAutofit/>
                    </a:bodyPr>
                    <a:lstStyle/>
                    <a:p>
                      <a:pPr lvl="0">
                        <a:spcBef>
                          <a:spcPts val="0"/>
                        </a:spcBef>
                        <a:buNone/>
                      </a:pPr>
                      <a:r>
                        <a:rPr lang="en" sz="1800">
                          <a:solidFill>
                            <a:schemeClr val="dk1"/>
                          </a:solidFill>
                        </a:rPr>
                        <a:t>2015-07-21</a:t>
                      </a:r>
                    </a:p>
                  </a:txBody>
                  <a:tcPr marT="91425" marB="91425" marR="91425" marL="91425"/>
                </a:tc>
              </a:tr>
              <a:tr h="381000">
                <a:tc>
                  <a:txBody>
                    <a:bodyPr>
                      <a:noAutofit/>
                    </a:bodyPr>
                    <a:lstStyle/>
                    <a:p>
                      <a:pPr lvl="0" rtl="0">
                        <a:spcBef>
                          <a:spcPts val="0"/>
                        </a:spcBef>
                        <a:buNone/>
                      </a:pPr>
                      <a:r>
                        <a:rPr lang="en" sz="1800"/>
                        <a:t>DC.Identifier</a:t>
                      </a:r>
                    </a:p>
                  </a:txBody>
                  <a:tcPr marT="91425" marB="91425" marR="91425" marL="91425"/>
                </a:tc>
                <a:tc>
                  <a:txBody>
                    <a:bodyPr>
                      <a:noAutofit/>
                    </a:bodyPr>
                    <a:lstStyle/>
                    <a:p>
                      <a:pPr lvl="0" rtl="0">
                        <a:spcBef>
                          <a:spcPts val="0"/>
                        </a:spcBef>
                        <a:buNone/>
                      </a:pPr>
                      <a:r>
                        <a:rPr lang="en" sz="1800">
                          <a:solidFill>
                            <a:schemeClr val="dk1"/>
                          </a:solidFill>
                        </a:rPr>
                        <a:t>http://www.intersect.org.au/</a:t>
                      </a:r>
                    </a:p>
                  </a:txBody>
                  <a:tcPr marT="91425" marB="91425" marR="91425" marL="91425"/>
                </a:tc>
              </a:tr>
            </a:tbl>
          </a:graphicData>
        </a:graphic>
      </p:graphicFrame>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3" name="Shape 453"/>
        <p:cNvGrpSpPr/>
        <p:nvPr/>
      </p:nvGrpSpPr>
      <p:grpSpPr>
        <a:xfrm>
          <a:off x="0" y="0"/>
          <a:ext cx="0" cy="0"/>
          <a:chOff x="0" y="0"/>
          <a:chExt cx="0" cy="0"/>
        </a:xfrm>
      </p:grpSpPr>
      <p:sp>
        <p:nvSpPr>
          <p:cNvPr id="454" name="Shape 454"/>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55" name="Shape 455"/>
          <p:cNvSpPr txBox="1"/>
          <p:nvPr>
            <p:ph idx="1" type="body"/>
          </p:nvPr>
        </p:nvSpPr>
        <p:spPr>
          <a:xfrm>
            <a:off x="1275775" y="1522450"/>
            <a:ext cx="6981300" cy="4444500"/>
          </a:xfrm>
          <a:prstGeom prst="rect">
            <a:avLst/>
          </a:prstGeom>
          <a:noFill/>
          <a:ln>
            <a:noFill/>
          </a:ln>
        </p:spPr>
        <p:txBody>
          <a:bodyPr anchorCtr="0" anchor="t" bIns="45700" lIns="91425" rIns="91425" tIns="45700">
            <a:noAutofit/>
          </a:bodyPr>
          <a:lstStyle/>
          <a:p>
            <a:pPr indent="0" lvl="0" marL="0" marR="0" rtl="0" algn="l">
              <a:spcBef>
                <a:spcPts val="0"/>
              </a:spcBef>
              <a:buNone/>
            </a:pPr>
            <a:r>
              <a:rPr lang="en" sz="2400">
                <a:solidFill>
                  <a:srgbClr val="434343"/>
                </a:solidFill>
                <a:latin typeface="Open Sans"/>
                <a:ea typeface="Open Sans"/>
                <a:cs typeface="Open Sans"/>
                <a:sym typeface="Open Sans"/>
              </a:rPr>
              <a:t>During the active research phase you should:</a:t>
            </a:r>
          </a:p>
          <a:p>
            <a:pPr indent="0" lvl="0" marL="0" marR="0" rtl="0" algn="l">
              <a:spcBef>
                <a:spcPts val="0"/>
              </a:spcBef>
              <a:buNone/>
            </a:pPr>
            <a:r>
              <a:t/>
            </a:r>
            <a:endParaRPr sz="2400">
              <a:solidFill>
                <a:srgbClr val="434343"/>
              </a:solidFill>
              <a:latin typeface="Open Sans"/>
              <a:ea typeface="Open Sans"/>
              <a:cs typeface="Open Sans"/>
              <a:sym typeface="Open Sans"/>
            </a:endParaRP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Clarify your approach to data</a:t>
            </a:r>
            <a:r>
              <a:rPr b="1" lang="en">
                <a:solidFill>
                  <a:srgbClr val="434343"/>
                </a:solidFill>
                <a:latin typeface="Open Sans"/>
                <a:ea typeface="Open Sans"/>
                <a:cs typeface="Open Sans"/>
                <a:sym typeface="Open Sans"/>
              </a:rPr>
              <a:t> collection</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Choose a robust form of </a:t>
            </a:r>
            <a:r>
              <a:rPr b="1" lang="en">
                <a:solidFill>
                  <a:srgbClr val="434343"/>
                </a:solidFill>
                <a:latin typeface="Open Sans"/>
                <a:ea typeface="Open Sans"/>
                <a:cs typeface="Open Sans"/>
                <a:sym typeface="Open Sans"/>
              </a:rPr>
              <a:t>storage</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Ensure you can </a:t>
            </a:r>
            <a:r>
              <a:rPr b="1" lang="en">
                <a:solidFill>
                  <a:srgbClr val="434343"/>
                </a:solidFill>
                <a:latin typeface="Open Sans"/>
                <a:ea typeface="Open Sans"/>
                <a:cs typeface="Open Sans"/>
                <a:sym typeface="Open Sans"/>
              </a:rPr>
              <a:t>collaborate</a:t>
            </a:r>
            <a:r>
              <a:rPr lang="en">
                <a:solidFill>
                  <a:srgbClr val="434343"/>
                </a:solidFill>
                <a:latin typeface="Open Sans"/>
                <a:ea typeface="Open Sans"/>
                <a:cs typeface="Open Sans"/>
                <a:sym typeface="Open Sans"/>
              </a:rPr>
              <a:t> around data</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Choose</a:t>
            </a:r>
            <a:r>
              <a:rPr b="1" lang="en">
                <a:solidFill>
                  <a:srgbClr val="434343"/>
                </a:solidFill>
                <a:latin typeface="Open Sans"/>
                <a:ea typeface="Open Sans"/>
                <a:cs typeface="Open Sans"/>
                <a:sym typeface="Open Sans"/>
              </a:rPr>
              <a:t> file formats</a:t>
            </a:r>
            <a:r>
              <a:rPr lang="en">
                <a:solidFill>
                  <a:srgbClr val="434343"/>
                </a:solidFill>
                <a:latin typeface="Open Sans"/>
                <a:ea typeface="Open Sans"/>
                <a:cs typeface="Open Sans"/>
                <a:sym typeface="Open Sans"/>
              </a:rPr>
              <a:t> wisely</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Keep your data </a:t>
            </a:r>
            <a:r>
              <a:rPr b="1" lang="en">
                <a:solidFill>
                  <a:srgbClr val="434343"/>
                </a:solidFill>
                <a:latin typeface="Open Sans"/>
                <a:ea typeface="Open Sans"/>
                <a:cs typeface="Open Sans"/>
                <a:sym typeface="Open Sans"/>
              </a:rPr>
              <a:t>organised</a:t>
            </a:r>
          </a:p>
          <a:p>
            <a:pPr indent="-228600" lvl="1" marL="914400" marR="0" rtl="0" algn="l">
              <a:spcBef>
                <a:spcPts val="0"/>
              </a:spcBef>
              <a:buClr>
                <a:srgbClr val="434343"/>
              </a:buClr>
              <a:buFont typeface="Open Sans"/>
            </a:pPr>
            <a:r>
              <a:rPr b="1" lang="en">
                <a:solidFill>
                  <a:srgbClr val="434343"/>
                </a:solidFill>
                <a:latin typeface="Open Sans"/>
                <a:ea typeface="Open Sans"/>
                <a:cs typeface="Open Sans"/>
                <a:sym typeface="Open Sans"/>
              </a:rPr>
              <a:t>Document</a:t>
            </a:r>
            <a:r>
              <a:rPr lang="en">
                <a:solidFill>
                  <a:srgbClr val="434343"/>
                </a:solidFill>
                <a:latin typeface="Open Sans"/>
                <a:ea typeface="Open Sans"/>
                <a:cs typeface="Open Sans"/>
                <a:sym typeface="Open Sans"/>
              </a:rPr>
              <a:t> your data</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Ensure adequate </a:t>
            </a:r>
            <a:r>
              <a:rPr b="1" lang="en">
                <a:solidFill>
                  <a:srgbClr val="434343"/>
                </a:solidFill>
                <a:latin typeface="Open Sans"/>
                <a:ea typeface="Open Sans"/>
                <a:cs typeface="Open Sans"/>
                <a:sym typeface="Open Sans"/>
              </a:rPr>
              <a:t>security</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Take care with </a:t>
            </a:r>
            <a:r>
              <a:rPr b="1" lang="en">
                <a:solidFill>
                  <a:srgbClr val="434343"/>
                </a:solidFill>
                <a:latin typeface="Open Sans"/>
                <a:ea typeface="Open Sans"/>
                <a:cs typeface="Open Sans"/>
                <a:sym typeface="Open Sans"/>
              </a:rPr>
              <a:t>sensitive</a:t>
            </a:r>
            <a:r>
              <a:rPr lang="en">
                <a:solidFill>
                  <a:srgbClr val="434343"/>
                </a:solidFill>
                <a:latin typeface="Open Sans"/>
                <a:ea typeface="Open Sans"/>
                <a:cs typeface="Open Sans"/>
                <a:sym typeface="Open Sans"/>
              </a:rPr>
              <a:t> data.</a:t>
            </a:r>
          </a:p>
          <a:p>
            <a:pPr indent="-203200" lvl="0" marL="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203200" lvl="0" marL="2032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sp>
        <p:nvSpPr>
          <p:cNvPr id="456" name="Shape 456"/>
          <p:cNvSpPr txBox="1"/>
          <p:nvPr>
            <p:ph type="title"/>
          </p:nvPr>
        </p:nvSpPr>
        <p:spPr>
          <a:xfrm>
            <a:off x="413400" y="332200"/>
            <a:ext cx="82296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To re-cap</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p:nvPr/>
        </p:nvSpPr>
        <p:spPr>
          <a:xfrm>
            <a:off x="882175" y="756200"/>
            <a:ext cx="7664400" cy="5451599"/>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69" name="Shape 69"/>
          <p:cNvSpPr txBox="1"/>
          <p:nvPr>
            <p:ph type="title"/>
          </p:nvPr>
        </p:nvSpPr>
        <p:spPr>
          <a:xfrm>
            <a:off x="477850" y="2854862"/>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3200">
                <a:solidFill>
                  <a:srgbClr val="434343"/>
                </a:solidFill>
                <a:latin typeface="Open Sans"/>
                <a:ea typeface="Open Sans"/>
                <a:cs typeface="Open Sans"/>
                <a:sym typeface="Open Sans"/>
              </a:rPr>
              <a:t>Data Management</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p:nvPr/>
        </p:nvSpPr>
        <p:spPr>
          <a:xfrm>
            <a:off x="882175" y="756200"/>
            <a:ext cx="7664400" cy="5451599"/>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62" name="Shape 462"/>
          <p:cNvSpPr txBox="1"/>
          <p:nvPr>
            <p:ph type="title"/>
          </p:nvPr>
        </p:nvSpPr>
        <p:spPr>
          <a:xfrm>
            <a:off x="882075" y="2824150"/>
            <a:ext cx="7664400" cy="8319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4800">
                <a:solidFill>
                  <a:srgbClr val="434343"/>
                </a:solidFill>
                <a:latin typeface="Open Sans"/>
                <a:ea typeface="Open Sans"/>
                <a:cs typeface="Open Sans"/>
                <a:sym typeface="Open Sans"/>
              </a:rPr>
              <a:t>Post-Research</a:t>
            </a:r>
          </a:p>
        </p:txBody>
      </p:sp>
      <p:sp>
        <p:nvSpPr>
          <p:cNvPr id="463" name="Shape 463"/>
          <p:cNvSpPr/>
          <p:nvPr/>
        </p:nvSpPr>
        <p:spPr>
          <a:xfrm>
            <a:off x="4080437" y="1608925"/>
            <a:ext cx="983099" cy="983099"/>
          </a:xfrm>
          <a:prstGeom prst="ellipse">
            <a:avLst/>
          </a:prstGeom>
          <a:solidFill>
            <a:srgbClr val="00FF00"/>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600"/>
              <a:t>3</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69" name="Shape 469"/>
          <p:cNvSpPr txBox="1"/>
          <p:nvPr>
            <p:ph idx="1" type="body"/>
          </p:nvPr>
        </p:nvSpPr>
        <p:spPr>
          <a:xfrm>
            <a:off x="1275775" y="1217650"/>
            <a:ext cx="6981300" cy="4444500"/>
          </a:xfrm>
          <a:prstGeom prst="rect">
            <a:avLst/>
          </a:prstGeom>
          <a:noFill/>
          <a:ln>
            <a:noFill/>
          </a:ln>
        </p:spPr>
        <p:txBody>
          <a:bodyPr anchorCtr="0" anchor="t" bIns="45700" lIns="91425" rIns="91425" tIns="45700">
            <a:noAutofit/>
          </a:bodyPr>
          <a:lstStyle/>
          <a:p>
            <a:pPr indent="0" lvl="0" marL="0" marR="0" rtl="0" algn="l">
              <a:spcBef>
                <a:spcPts val="0"/>
              </a:spcBef>
              <a:buNone/>
            </a:pPr>
            <a:r>
              <a:rPr lang="en" sz="2400">
                <a:solidFill>
                  <a:srgbClr val="434343"/>
                </a:solidFill>
                <a:latin typeface="Open Sans"/>
                <a:ea typeface="Open Sans"/>
                <a:cs typeface="Open Sans"/>
                <a:sym typeface="Open Sans"/>
              </a:rPr>
              <a:t>Before a research project reaches completion, you should:</a:t>
            </a:r>
          </a:p>
          <a:p>
            <a:pPr indent="0" lvl="0" marL="0" marR="0" rtl="0" algn="l">
              <a:spcBef>
                <a:spcPts val="0"/>
              </a:spcBef>
              <a:buNone/>
            </a:pPr>
            <a:r>
              <a:t/>
            </a:r>
            <a:endParaRPr sz="2400">
              <a:solidFill>
                <a:srgbClr val="434343"/>
              </a:solidFill>
              <a:latin typeface="Open Sans"/>
              <a:ea typeface="Open Sans"/>
              <a:cs typeface="Open Sans"/>
              <a:sym typeface="Open Sans"/>
            </a:endParaRP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Enable </a:t>
            </a:r>
            <a:r>
              <a:rPr b="1" lang="en">
                <a:solidFill>
                  <a:srgbClr val="434343"/>
                </a:solidFill>
                <a:latin typeface="Open Sans"/>
                <a:ea typeface="Open Sans"/>
                <a:cs typeface="Open Sans"/>
                <a:sym typeface="Open Sans"/>
              </a:rPr>
              <a:t>reuse</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Decide how you’ll </a:t>
            </a:r>
            <a:r>
              <a:rPr b="1" lang="en">
                <a:solidFill>
                  <a:srgbClr val="434343"/>
                </a:solidFill>
                <a:latin typeface="Open Sans"/>
                <a:ea typeface="Open Sans"/>
                <a:cs typeface="Open Sans"/>
                <a:sym typeface="Open Sans"/>
              </a:rPr>
              <a:t>licence </a:t>
            </a:r>
            <a:r>
              <a:rPr lang="en">
                <a:solidFill>
                  <a:srgbClr val="434343"/>
                </a:solidFill>
                <a:latin typeface="Open Sans"/>
                <a:ea typeface="Open Sans"/>
                <a:cs typeface="Open Sans"/>
                <a:sym typeface="Open Sans"/>
              </a:rPr>
              <a:t>your data</a:t>
            </a:r>
          </a:p>
          <a:p>
            <a:pPr indent="-228600" lvl="1" marL="914400" marR="0" rtl="0" algn="l">
              <a:spcBef>
                <a:spcPts val="0"/>
              </a:spcBef>
              <a:buClr>
                <a:srgbClr val="434343"/>
              </a:buClr>
              <a:buFont typeface="Open Sans"/>
            </a:pPr>
            <a:r>
              <a:rPr b="1" lang="en">
                <a:solidFill>
                  <a:srgbClr val="434343"/>
                </a:solidFill>
                <a:latin typeface="Open Sans"/>
                <a:ea typeface="Open Sans"/>
                <a:cs typeface="Open Sans"/>
                <a:sym typeface="Open Sans"/>
              </a:rPr>
              <a:t>Anonymise</a:t>
            </a:r>
            <a:r>
              <a:rPr lang="en">
                <a:solidFill>
                  <a:srgbClr val="434343"/>
                </a:solidFill>
                <a:latin typeface="Open Sans"/>
                <a:ea typeface="Open Sans"/>
                <a:cs typeface="Open Sans"/>
                <a:sym typeface="Open Sans"/>
              </a:rPr>
              <a:t> data, if required</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Decide how and where to </a:t>
            </a:r>
            <a:r>
              <a:rPr b="1" lang="en">
                <a:solidFill>
                  <a:srgbClr val="434343"/>
                </a:solidFill>
                <a:latin typeface="Open Sans"/>
                <a:ea typeface="Open Sans"/>
                <a:cs typeface="Open Sans"/>
                <a:sym typeface="Open Sans"/>
              </a:rPr>
              <a:t>publish</a:t>
            </a:r>
            <a:r>
              <a:rPr lang="en">
                <a:solidFill>
                  <a:srgbClr val="434343"/>
                </a:solidFill>
                <a:latin typeface="Open Sans"/>
                <a:ea typeface="Open Sans"/>
                <a:cs typeface="Open Sans"/>
                <a:sym typeface="Open Sans"/>
              </a:rPr>
              <a:t> your data</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Make your data easy to </a:t>
            </a:r>
            <a:r>
              <a:rPr b="1" lang="en">
                <a:solidFill>
                  <a:srgbClr val="434343"/>
                </a:solidFill>
                <a:latin typeface="Open Sans"/>
                <a:ea typeface="Open Sans"/>
                <a:cs typeface="Open Sans"/>
                <a:sym typeface="Open Sans"/>
              </a:rPr>
              <a:t>cite</a:t>
            </a:r>
          </a:p>
          <a:p>
            <a:pPr indent="-228600" lvl="1" marL="914400" marR="0" rtl="0" algn="l">
              <a:spcBef>
                <a:spcPts val="0"/>
              </a:spcBef>
              <a:buClr>
                <a:srgbClr val="434343"/>
              </a:buClr>
              <a:buFont typeface="Open Sans"/>
            </a:pPr>
            <a:r>
              <a:rPr b="1" lang="en">
                <a:solidFill>
                  <a:srgbClr val="434343"/>
                </a:solidFill>
                <a:latin typeface="Open Sans"/>
                <a:ea typeface="Open Sans"/>
                <a:cs typeface="Open Sans"/>
                <a:sym typeface="Open Sans"/>
              </a:rPr>
              <a:t>Promote</a:t>
            </a:r>
            <a:r>
              <a:rPr lang="en">
                <a:solidFill>
                  <a:srgbClr val="434343"/>
                </a:solidFill>
                <a:latin typeface="Open Sans"/>
                <a:ea typeface="Open Sans"/>
                <a:cs typeface="Open Sans"/>
                <a:sym typeface="Open Sans"/>
              </a:rPr>
              <a:t> your data</a:t>
            </a:r>
          </a:p>
          <a:p>
            <a:pPr indent="-342900" lvl="0" marL="3429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203200" lvl="0" marL="2032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lgn="just">
              <a:spcBef>
                <a:spcPts val="0"/>
              </a:spcBef>
              <a:buNone/>
            </a:pPr>
            <a:r>
              <a:rPr i="1" lang="en" sz="2000">
                <a:solidFill>
                  <a:schemeClr val="dk1"/>
                </a:solidFill>
              </a:rPr>
              <a:t>Agricultural researcher Melvin McCarty, for instance, spent 15 years between 1958 and 1973 recording the life cycles of plants and grasses near Lincoln, Nebraska. Forty years later, ecologist Lizzie Wolkovich went searching for McCarty’s data as part of an effort to tie together experiments exploring how rising temperatures affect plant life cycles. But McCarty had died, and his raw data could not be found. “There is nothing we can replicate now. The loss of the long-term data set is very sad,” says Wolkovich, who works at the University of British Columbia in Vancouver.</a:t>
            </a:r>
          </a:p>
        </p:txBody>
      </p:sp>
      <p:sp>
        <p:nvSpPr>
          <p:cNvPr id="475" name="Shape 475"/>
          <p:cNvSpPr txBox="1"/>
          <p:nvPr>
            <p:ph type="title"/>
          </p:nvPr>
        </p:nvSpPr>
        <p:spPr>
          <a:xfrm>
            <a:off x="184800" y="789400"/>
            <a:ext cx="82296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Why enable reuse?</a:t>
            </a:r>
          </a:p>
        </p:txBody>
      </p:sp>
      <p:sp>
        <p:nvSpPr>
          <p:cNvPr id="476" name="Shape 476"/>
          <p:cNvSpPr txBox="1"/>
          <p:nvPr/>
        </p:nvSpPr>
        <p:spPr>
          <a:xfrm>
            <a:off x="2319625" y="5471525"/>
            <a:ext cx="5985300" cy="698400"/>
          </a:xfrm>
          <a:prstGeom prst="rect">
            <a:avLst/>
          </a:prstGeom>
          <a:noFill/>
          <a:ln>
            <a:noFill/>
          </a:ln>
        </p:spPr>
        <p:txBody>
          <a:bodyPr anchorCtr="0" anchor="t" bIns="91425" lIns="91425" rIns="91425" tIns="91425">
            <a:noAutofit/>
          </a:bodyPr>
          <a:lstStyle/>
          <a:p>
            <a:pPr lvl="0" algn="r">
              <a:spcBef>
                <a:spcPts val="0"/>
              </a:spcBef>
              <a:buNone/>
            </a:pPr>
            <a:r>
              <a:rPr lang="en" sz="1800">
                <a:solidFill>
                  <a:schemeClr val="dk1"/>
                </a:solidFill>
              </a:rPr>
              <a:t>— Nature, 19th December 2013 </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sp>
        <p:nvSpPr>
          <p:cNvPr id="481" name="Shape 481"/>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t/>
            </a:r>
            <a:endParaRPr/>
          </a:p>
        </p:txBody>
      </p:sp>
      <p:sp>
        <p:nvSpPr>
          <p:cNvPr id="482" name="Shape 482"/>
          <p:cNvSpPr txBox="1"/>
          <p:nvPr>
            <p:ph idx="1" type="body"/>
          </p:nvPr>
        </p:nvSpPr>
        <p:spPr>
          <a:xfrm>
            <a:off x="457200" y="1600200"/>
            <a:ext cx="8229600" cy="4526100"/>
          </a:xfrm>
          <a:prstGeom prst="rect">
            <a:avLst/>
          </a:prstGeom>
        </p:spPr>
        <p:txBody>
          <a:bodyPr anchorCtr="0" anchor="t" bIns="91425" lIns="91425" rIns="91425" tIns="91425">
            <a:noAutofit/>
          </a:bodyPr>
          <a:lstStyle/>
          <a:p>
            <a:pPr lvl="0">
              <a:spcBef>
                <a:spcPts val="0"/>
              </a:spcBef>
              <a:buNone/>
            </a:pPr>
            <a:r>
              <a:t/>
            </a:r>
            <a:endParaRPr/>
          </a:p>
        </p:txBody>
      </p:sp>
      <p:sp>
        <p:nvSpPr>
          <p:cNvPr id="483" name="Shape 483">
            <a:hlinkClick/>
          </p:cNvPr>
          <p:cNvSpPr/>
          <p:nvPr/>
        </p:nvSpPr>
        <p:spPr>
          <a:xfrm>
            <a:off x="457200" y="332506"/>
            <a:ext cx="8312725" cy="6234544"/>
          </a:xfrm>
          <a:prstGeom prst="rect">
            <a:avLst/>
          </a:prstGeom>
          <a:blipFill>
            <a:blip r:embed="rId3">
              <a:alphaModFix/>
            </a:blip>
            <a:stretch>
              <a:fillRect/>
            </a:stretch>
          </a:blipFill>
          <a:ln>
            <a:noFill/>
          </a:ln>
        </p:spPr>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 name="Shape 487"/>
        <p:cNvGrpSpPr/>
        <p:nvPr/>
      </p:nvGrpSpPr>
      <p:grpSpPr>
        <a:xfrm>
          <a:off x="0" y="0"/>
          <a:ext cx="0" cy="0"/>
          <a:chOff x="0" y="0"/>
          <a:chExt cx="0" cy="0"/>
        </a:xfrm>
      </p:grpSpPr>
      <p:sp>
        <p:nvSpPr>
          <p:cNvPr id="488" name="Shape 488"/>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
              <a:t>Why enable reuse?</a:t>
            </a:r>
          </a:p>
        </p:txBody>
      </p:sp>
      <p:sp>
        <p:nvSpPr>
          <p:cNvPr id="489" name="Shape 489"/>
          <p:cNvSpPr txBox="1"/>
          <p:nvPr>
            <p:ph idx="1" type="body"/>
          </p:nvPr>
        </p:nvSpPr>
        <p:spPr>
          <a:xfrm>
            <a:off x="406825" y="2057400"/>
            <a:ext cx="8229600" cy="3180299"/>
          </a:xfrm>
          <a:prstGeom prst="rect">
            <a:avLst/>
          </a:prstGeom>
        </p:spPr>
        <p:txBody>
          <a:bodyPr anchorCtr="0" anchor="t" bIns="91425" lIns="91425" rIns="91425" tIns="91425">
            <a:noAutofit/>
          </a:bodyPr>
          <a:lstStyle/>
          <a:p>
            <a:pPr indent="0" lvl="0" marL="0" rtl="0" algn="ctr">
              <a:spcBef>
                <a:spcPts val="0"/>
              </a:spcBef>
              <a:buNone/>
            </a:pPr>
            <a:r>
              <a:rPr lang="en"/>
              <a:t>Altmetrics</a:t>
            </a:r>
          </a:p>
          <a:p>
            <a:pPr indent="0" lvl="0" marL="0" rtl="0" algn="ctr">
              <a:spcBef>
                <a:spcPts val="0"/>
              </a:spcBef>
              <a:buNone/>
            </a:pPr>
            <a:r>
              <a:rPr lang="en"/>
              <a:t>Career building</a:t>
            </a:r>
          </a:p>
          <a:p>
            <a:pPr indent="0" lvl="0" marL="0" rtl="0" algn="ctr">
              <a:spcBef>
                <a:spcPts val="0"/>
              </a:spcBef>
              <a:buNone/>
            </a:pPr>
            <a:r>
              <a:rPr lang="en"/>
              <a:t>The greater good</a:t>
            </a:r>
          </a:p>
          <a:p>
            <a:pPr indent="0" lvl="0" marL="0" rtl="0" algn="ctr">
              <a:spcBef>
                <a:spcPts val="0"/>
              </a:spcBef>
              <a:buNone/>
            </a:pPr>
            <a:r>
              <a:rPr lang="en"/>
              <a:t>Simplify own reuse</a:t>
            </a:r>
          </a:p>
          <a:p>
            <a:pPr indent="0" lvl="0" marL="0" rtl="0" algn="ctr">
              <a:spcBef>
                <a:spcPts val="0"/>
              </a:spcBef>
              <a:buNone/>
            </a:pPr>
            <a:r>
              <a:rPr lang="en"/>
              <a:t>Analogy with blogging</a:t>
            </a:r>
          </a:p>
          <a:p>
            <a:pPr lvl="0" algn="ctr">
              <a:spcBef>
                <a:spcPts val="0"/>
              </a:spcBef>
              <a:buNone/>
            </a:pPr>
            <a:r>
              <a:t/>
            </a:r>
            <a:endParaRP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2CC"/>
        </a:solidFill>
      </p:bgPr>
    </p:bg>
    <p:spTree>
      <p:nvGrpSpPr>
        <p:cNvPr id="493" name="Shape 493"/>
        <p:cNvGrpSpPr/>
        <p:nvPr/>
      </p:nvGrpSpPr>
      <p:grpSpPr>
        <a:xfrm>
          <a:off x="0" y="0"/>
          <a:ext cx="0" cy="0"/>
          <a:chOff x="0" y="0"/>
          <a:chExt cx="0" cy="0"/>
        </a:xfrm>
      </p:grpSpPr>
      <p:sp>
        <p:nvSpPr>
          <p:cNvPr id="494" name="Shape 494"/>
          <p:cNvSpPr txBox="1"/>
          <p:nvPr>
            <p:ph type="title"/>
          </p:nvPr>
        </p:nvSpPr>
        <p:spPr>
          <a:xfrm>
            <a:off x="882075" y="995350"/>
            <a:ext cx="7664400" cy="8319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4800">
                <a:solidFill>
                  <a:srgbClr val="434343"/>
                </a:solidFill>
                <a:latin typeface="Open Sans"/>
                <a:ea typeface="Open Sans"/>
                <a:cs typeface="Open Sans"/>
                <a:sym typeface="Open Sans"/>
              </a:rPr>
              <a:t>Activity 6 - Part 1</a:t>
            </a:r>
          </a:p>
        </p:txBody>
      </p:sp>
      <p:sp>
        <p:nvSpPr>
          <p:cNvPr id="495" name="Shape 495"/>
          <p:cNvSpPr txBox="1"/>
          <p:nvPr>
            <p:ph idx="1" type="body"/>
          </p:nvPr>
        </p:nvSpPr>
        <p:spPr>
          <a:xfrm>
            <a:off x="1199575" y="2055850"/>
            <a:ext cx="6981300" cy="36600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Write down three things that currently stop you from sharing your research data</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sp>
        <p:nvSpPr>
          <p:cNvPr id="500" name="Shape 500"/>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sz="1800">
              <a:solidFill>
                <a:srgbClr val="434343"/>
              </a:solidFill>
              <a:latin typeface="Open Sans"/>
              <a:ea typeface="Open Sans"/>
              <a:cs typeface="Open Sans"/>
              <a:sym typeface="Open Sans"/>
            </a:endParaRPr>
          </a:p>
        </p:txBody>
      </p:sp>
      <p:sp>
        <p:nvSpPr>
          <p:cNvPr id="501" name="Shape 501"/>
          <p:cNvSpPr txBox="1"/>
          <p:nvPr/>
        </p:nvSpPr>
        <p:spPr>
          <a:xfrm>
            <a:off x="2021086" y="838450"/>
            <a:ext cx="827399" cy="5361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chemeClr val="lt1"/>
                </a:solidFill>
                <a:latin typeface="Open Sans"/>
                <a:ea typeface="Open Sans"/>
                <a:cs typeface="Open Sans"/>
                <a:sym typeface="Open Sans"/>
              </a:rPr>
              <a:t>28</a:t>
            </a:r>
          </a:p>
          <a:p>
            <a:pPr lvl="0" rtl="0" algn="ctr">
              <a:spcBef>
                <a:spcPts val="0"/>
              </a:spcBef>
              <a:buNone/>
            </a:pPr>
            <a:r>
              <a:t/>
            </a:r>
            <a:endParaRPr b="1" sz="3000">
              <a:solidFill>
                <a:schemeClr val="lt1"/>
              </a:solidFill>
              <a:latin typeface="Open Sans"/>
              <a:ea typeface="Open Sans"/>
              <a:cs typeface="Open Sans"/>
              <a:sym typeface="Open Sans"/>
            </a:endParaRPr>
          </a:p>
        </p:txBody>
      </p:sp>
      <p:pic>
        <p:nvPicPr>
          <p:cNvPr id="502" name="Shape 502"/>
          <p:cNvPicPr preferRelativeResize="0"/>
          <p:nvPr/>
        </p:nvPicPr>
        <p:blipFill>
          <a:blip r:embed="rId3">
            <a:alphaModFix/>
          </a:blip>
          <a:stretch>
            <a:fillRect/>
          </a:stretch>
        </p:blipFill>
        <p:spPr>
          <a:xfrm>
            <a:off x="457200" y="306000"/>
            <a:ext cx="8229600" cy="6343650"/>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sz="1800">
              <a:solidFill>
                <a:srgbClr val="434343"/>
              </a:solidFill>
              <a:latin typeface="Open Sans"/>
              <a:ea typeface="Open Sans"/>
              <a:cs typeface="Open Sans"/>
              <a:sym typeface="Open Sans"/>
            </a:endParaRPr>
          </a:p>
        </p:txBody>
      </p:sp>
      <p:sp>
        <p:nvSpPr>
          <p:cNvPr id="508" name="Shape 508"/>
          <p:cNvSpPr txBox="1"/>
          <p:nvPr/>
        </p:nvSpPr>
        <p:spPr>
          <a:xfrm>
            <a:off x="2021086" y="838450"/>
            <a:ext cx="827399" cy="5361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chemeClr val="lt1"/>
                </a:solidFill>
                <a:latin typeface="Open Sans"/>
                <a:ea typeface="Open Sans"/>
                <a:cs typeface="Open Sans"/>
                <a:sym typeface="Open Sans"/>
              </a:rPr>
              <a:t>28</a:t>
            </a:r>
          </a:p>
          <a:p>
            <a:pPr lvl="0" rtl="0" algn="ctr">
              <a:spcBef>
                <a:spcPts val="0"/>
              </a:spcBef>
              <a:buNone/>
            </a:pPr>
            <a:r>
              <a:t/>
            </a:r>
            <a:endParaRPr b="1" sz="3000">
              <a:solidFill>
                <a:schemeClr val="lt1"/>
              </a:solidFill>
              <a:latin typeface="Open Sans"/>
              <a:ea typeface="Open Sans"/>
              <a:cs typeface="Open Sans"/>
              <a:sym typeface="Open Sans"/>
            </a:endParaRPr>
          </a:p>
        </p:txBody>
      </p:sp>
      <p:pic>
        <p:nvPicPr>
          <p:cNvPr id="509" name="Shape 509"/>
          <p:cNvPicPr preferRelativeResize="0"/>
          <p:nvPr/>
        </p:nvPicPr>
        <p:blipFill>
          <a:blip r:embed="rId3">
            <a:alphaModFix/>
          </a:blip>
          <a:stretch>
            <a:fillRect/>
          </a:stretch>
        </p:blipFill>
        <p:spPr>
          <a:xfrm>
            <a:off x="457200" y="306000"/>
            <a:ext cx="8229600" cy="6343650"/>
          </a:xfrm>
          <a:prstGeom prst="rect">
            <a:avLst/>
          </a:prstGeom>
          <a:noFill/>
          <a:ln>
            <a:noFill/>
          </a:ln>
        </p:spPr>
      </p:pic>
      <p:sp>
        <p:nvSpPr>
          <p:cNvPr id="510" name="Shape 510"/>
          <p:cNvSpPr/>
          <p:nvPr/>
        </p:nvSpPr>
        <p:spPr>
          <a:xfrm>
            <a:off x="683250" y="3030500"/>
            <a:ext cx="3166200" cy="536100"/>
          </a:xfrm>
          <a:prstGeom prst="rect">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pic>
        <p:nvPicPr>
          <p:cNvPr id="515" name="Shape 515"/>
          <p:cNvPicPr preferRelativeResize="0"/>
          <p:nvPr/>
        </p:nvPicPr>
        <p:blipFill>
          <a:blip r:embed="rId3">
            <a:alphaModFix/>
          </a:blip>
          <a:stretch>
            <a:fillRect/>
          </a:stretch>
        </p:blipFill>
        <p:spPr>
          <a:xfrm>
            <a:off x="-17125" y="152398"/>
            <a:ext cx="9144000" cy="1517904"/>
          </a:xfrm>
          <a:prstGeom prst="rect">
            <a:avLst/>
          </a:prstGeom>
          <a:noFill/>
          <a:ln>
            <a:noFill/>
          </a:ln>
        </p:spPr>
      </p:pic>
      <p:pic>
        <p:nvPicPr>
          <p:cNvPr id="516" name="Shape 516"/>
          <p:cNvPicPr preferRelativeResize="0"/>
          <p:nvPr/>
        </p:nvPicPr>
        <p:blipFill>
          <a:blip r:embed="rId4">
            <a:alphaModFix/>
          </a:blip>
          <a:stretch>
            <a:fillRect/>
          </a:stretch>
        </p:blipFill>
        <p:spPr>
          <a:xfrm>
            <a:off x="4444600" y="3533950"/>
            <a:ext cx="4314825" cy="952500"/>
          </a:xfrm>
          <a:prstGeom prst="rect">
            <a:avLst/>
          </a:prstGeom>
          <a:noFill/>
          <a:ln>
            <a:noFill/>
          </a:ln>
        </p:spPr>
      </p:pic>
      <p:pic>
        <p:nvPicPr>
          <p:cNvPr id="517" name="Shape 517"/>
          <p:cNvPicPr preferRelativeResize="0"/>
          <p:nvPr/>
        </p:nvPicPr>
        <p:blipFill>
          <a:blip r:embed="rId5">
            <a:alphaModFix/>
          </a:blip>
          <a:stretch>
            <a:fillRect/>
          </a:stretch>
        </p:blipFill>
        <p:spPr>
          <a:xfrm>
            <a:off x="4073125" y="4952762"/>
            <a:ext cx="4686300" cy="542925"/>
          </a:xfrm>
          <a:prstGeom prst="rect">
            <a:avLst/>
          </a:prstGeom>
          <a:noFill/>
          <a:ln>
            <a:noFill/>
          </a:ln>
        </p:spPr>
      </p:pic>
      <p:pic>
        <p:nvPicPr>
          <p:cNvPr id="518" name="Shape 518"/>
          <p:cNvPicPr preferRelativeResize="0"/>
          <p:nvPr/>
        </p:nvPicPr>
        <p:blipFill>
          <a:blip r:embed="rId6">
            <a:alphaModFix/>
          </a:blip>
          <a:stretch>
            <a:fillRect/>
          </a:stretch>
        </p:blipFill>
        <p:spPr>
          <a:xfrm>
            <a:off x="923925" y="5816225"/>
            <a:ext cx="7296150" cy="742950"/>
          </a:xfrm>
          <a:prstGeom prst="rect">
            <a:avLst/>
          </a:prstGeom>
          <a:noFill/>
          <a:ln>
            <a:noFill/>
          </a:ln>
        </p:spPr>
      </p:pic>
      <p:sp>
        <p:nvSpPr>
          <p:cNvPr id="519" name="Shape 519"/>
          <p:cNvSpPr txBox="1"/>
          <p:nvPr/>
        </p:nvSpPr>
        <p:spPr>
          <a:xfrm>
            <a:off x="929800" y="4410637"/>
            <a:ext cx="2802599" cy="865199"/>
          </a:xfrm>
          <a:prstGeom prst="rect">
            <a:avLst/>
          </a:prstGeom>
          <a:noFill/>
          <a:ln>
            <a:noFill/>
          </a:ln>
        </p:spPr>
        <p:txBody>
          <a:bodyPr anchorCtr="0" anchor="t" bIns="91425" lIns="91425" rIns="91425" tIns="91425">
            <a:noAutofit/>
          </a:bodyPr>
          <a:lstStyle/>
          <a:p>
            <a:pPr lvl="0" rtl="0">
              <a:spcBef>
                <a:spcPts val="0"/>
              </a:spcBef>
              <a:buNone/>
            </a:pPr>
            <a:r>
              <a:rPr lang="en" sz="1800"/>
              <a:t>ANDS Guide: Data Journals</a:t>
            </a:r>
          </a:p>
          <a:p>
            <a:pPr lvl="0" rtl="0">
              <a:spcBef>
                <a:spcPts val="0"/>
              </a:spcBef>
              <a:buNone/>
            </a:pPr>
            <a:r>
              <a:rPr lang="en" sz="1800" u="sng">
                <a:solidFill>
                  <a:schemeClr val="hlink"/>
                </a:solidFill>
                <a:hlinkClick r:id="rId7"/>
              </a:rPr>
              <a:t>http://bit.ly/1LxtltB</a:t>
            </a:r>
          </a:p>
          <a:p>
            <a:pPr lvl="0">
              <a:spcBef>
                <a:spcPts val="0"/>
              </a:spcBef>
              <a:buNone/>
            </a:pPr>
            <a:r>
              <a:t/>
            </a:r>
            <a:endParaRPr/>
          </a:p>
        </p:txBody>
      </p:sp>
      <p:pic>
        <p:nvPicPr>
          <p:cNvPr id="520" name="Shape 520"/>
          <p:cNvPicPr preferRelativeResize="0"/>
          <p:nvPr/>
        </p:nvPicPr>
        <p:blipFill>
          <a:blip r:embed="rId8">
            <a:alphaModFix/>
          </a:blip>
          <a:stretch>
            <a:fillRect/>
          </a:stretch>
        </p:blipFill>
        <p:spPr>
          <a:xfrm>
            <a:off x="5673325" y="232012"/>
            <a:ext cx="3086100" cy="1362075"/>
          </a:xfrm>
          <a:prstGeom prst="rect">
            <a:avLst/>
          </a:prstGeom>
          <a:noFill/>
          <a:ln>
            <a:noFill/>
          </a:ln>
        </p:spPr>
      </p:pic>
      <p:pic>
        <p:nvPicPr>
          <p:cNvPr id="521" name="Shape 521"/>
          <p:cNvPicPr preferRelativeResize="0"/>
          <p:nvPr/>
        </p:nvPicPr>
        <p:blipFill>
          <a:blip r:embed="rId9">
            <a:alphaModFix/>
          </a:blip>
          <a:stretch>
            <a:fillRect/>
          </a:stretch>
        </p:blipFill>
        <p:spPr>
          <a:xfrm>
            <a:off x="5063725" y="2370837"/>
            <a:ext cx="3695700" cy="752475"/>
          </a:xfrm>
          <a:prstGeom prst="rect">
            <a:avLst/>
          </a:prstGeom>
          <a:noFill/>
          <a:ln>
            <a:noFill/>
          </a:ln>
        </p:spPr>
      </p:pic>
      <p:pic>
        <p:nvPicPr>
          <p:cNvPr id="522" name="Shape 522"/>
          <p:cNvPicPr preferRelativeResize="0"/>
          <p:nvPr/>
        </p:nvPicPr>
        <p:blipFill>
          <a:blip r:embed="rId10">
            <a:alphaModFix/>
          </a:blip>
          <a:stretch>
            <a:fillRect/>
          </a:stretch>
        </p:blipFill>
        <p:spPr>
          <a:xfrm>
            <a:off x="918900" y="2512500"/>
            <a:ext cx="2667000" cy="438150"/>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x="0" y="0"/>
          <a:ext cx="0" cy="0"/>
          <a:chOff x="0" y="0"/>
          <a:chExt cx="0" cy="0"/>
        </a:xfrm>
      </p:grpSpPr>
      <p:sp>
        <p:nvSpPr>
          <p:cNvPr id="527" name="Shape 527"/>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sz="1800">
              <a:solidFill>
                <a:srgbClr val="434343"/>
              </a:solidFill>
              <a:latin typeface="Open Sans"/>
              <a:ea typeface="Open Sans"/>
              <a:cs typeface="Open Sans"/>
              <a:sym typeface="Open Sans"/>
            </a:endParaRPr>
          </a:p>
        </p:txBody>
      </p:sp>
      <p:sp>
        <p:nvSpPr>
          <p:cNvPr id="528" name="Shape 528"/>
          <p:cNvSpPr txBox="1"/>
          <p:nvPr/>
        </p:nvSpPr>
        <p:spPr>
          <a:xfrm>
            <a:off x="2021086" y="838450"/>
            <a:ext cx="827399" cy="5361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chemeClr val="lt1"/>
                </a:solidFill>
                <a:latin typeface="Open Sans"/>
                <a:ea typeface="Open Sans"/>
                <a:cs typeface="Open Sans"/>
                <a:sym typeface="Open Sans"/>
              </a:rPr>
              <a:t>28</a:t>
            </a:r>
          </a:p>
          <a:p>
            <a:pPr lvl="0" rtl="0" algn="ctr">
              <a:spcBef>
                <a:spcPts val="0"/>
              </a:spcBef>
              <a:buNone/>
            </a:pPr>
            <a:r>
              <a:t/>
            </a:r>
            <a:endParaRPr b="1" sz="3000">
              <a:solidFill>
                <a:schemeClr val="lt1"/>
              </a:solidFill>
              <a:latin typeface="Open Sans"/>
              <a:ea typeface="Open Sans"/>
              <a:cs typeface="Open Sans"/>
              <a:sym typeface="Open Sans"/>
            </a:endParaRPr>
          </a:p>
        </p:txBody>
      </p:sp>
      <p:pic>
        <p:nvPicPr>
          <p:cNvPr id="529" name="Shape 529"/>
          <p:cNvPicPr preferRelativeResize="0"/>
          <p:nvPr/>
        </p:nvPicPr>
        <p:blipFill>
          <a:blip r:embed="rId3">
            <a:alphaModFix/>
          </a:blip>
          <a:stretch>
            <a:fillRect/>
          </a:stretch>
        </p:blipFill>
        <p:spPr>
          <a:xfrm>
            <a:off x="457200" y="306000"/>
            <a:ext cx="8229600" cy="6343650"/>
          </a:xfrm>
          <a:prstGeom prst="rect">
            <a:avLst/>
          </a:prstGeom>
          <a:noFill/>
          <a:ln>
            <a:noFill/>
          </a:ln>
        </p:spPr>
      </p:pic>
      <p:sp>
        <p:nvSpPr>
          <p:cNvPr id="530" name="Shape 530"/>
          <p:cNvSpPr/>
          <p:nvPr/>
        </p:nvSpPr>
        <p:spPr>
          <a:xfrm>
            <a:off x="671025" y="4668600"/>
            <a:ext cx="1674900" cy="880199"/>
          </a:xfrm>
          <a:prstGeom prst="rect">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pic>
        <p:nvPicPr>
          <p:cNvPr id="74" name="Shape 74"/>
          <p:cNvPicPr preferRelativeResize="0"/>
          <p:nvPr/>
        </p:nvPicPr>
        <p:blipFill>
          <a:blip r:embed="rId3">
            <a:alphaModFix/>
          </a:blip>
          <a:stretch>
            <a:fillRect/>
          </a:stretch>
        </p:blipFill>
        <p:spPr>
          <a:xfrm>
            <a:off x="0" y="533400"/>
            <a:ext cx="9144000" cy="5875020"/>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 name="Shape 534"/>
        <p:cNvGrpSpPr/>
        <p:nvPr/>
      </p:nvGrpSpPr>
      <p:grpSpPr>
        <a:xfrm>
          <a:off x="0" y="0"/>
          <a:ext cx="0" cy="0"/>
          <a:chOff x="0" y="0"/>
          <a:chExt cx="0" cy="0"/>
        </a:xfrm>
      </p:grpSpPr>
      <p:sp>
        <p:nvSpPr>
          <p:cNvPr id="535" name="Shape 535"/>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sz="1800">
              <a:solidFill>
                <a:srgbClr val="434343"/>
              </a:solidFill>
              <a:latin typeface="Open Sans"/>
              <a:ea typeface="Open Sans"/>
              <a:cs typeface="Open Sans"/>
              <a:sym typeface="Open Sans"/>
            </a:endParaRPr>
          </a:p>
        </p:txBody>
      </p:sp>
      <p:sp>
        <p:nvSpPr>
          <p:cNvPr id="536" name="Shape 536"/>
          <p:cNvSpPr txBox="1"/>
          <p:nvPr/>
        </p:nvSpPr>
        <p:spPr>
          <a:xfrm>
            <a:off x="2021086" y="838450"/>
            <a:ext cx="827399" cy="5361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chemeClr val="lt1"/>
                </a:solidFill>
                <a:latin typeface="Open Sans"/>
                <a:ea typeface="Open Sans"/>
                <a:cs typeface="Open Sans"/>
                <a:sym typeface="Open Sans"/>
              </a:rPr>
              <a:t>28</a:t>
            </a:r>
          </a:p>
          <a:p>
            <a:pPr lvl="0" rtl="0" algn="ctr">
              <a:spcBef>
                <a:spcPts val="0"/>
              </a:spcBef>
              <a:buNone/>
            </a:pPr>
            <a:r>
              <a:t/>
            </a:r>
            <a:endParaRPr b="1" sz="3000">
              <a:solidFill>
                <a:schemeClr val="lt1"/>
              </a:solidFill>
              <a:latin typeface="Open Sans"/>
              <a:ea typeface="Open Sans"/>
              <a:cs typeface="Open Sans"/>
              <a:sym typeface="Open Sans"/>
            </a:endParaRPr>
          </a:p>
        </p:txBody>
      </p:sp>
      <p:pic>
        <p:nvPicPr>
          <p:cNvPr id="537" name="Shape 537"/>
          <p:cNvPicPr preferRelativeResize="0"/>
          <p:nvPr/>
        </p:nvPicPr>
        <p:blipFill>
          <a:blip r:embed="rId3">
            <a:alphaModFix/>
          </a:blip>
          <a:stretch>
            <a:fillRect/>
          </a:stretch>
        </p:blipFill>
        <p:spPr>
          <a:xfrm>
            <a:off x="457200" y="306000"/>
            <a:ext cx="8229600" cy="6343650"/>
          </a:xfrm>
          <a:prstGeom prst="rect">
            <a:avLst/>
          </a:prstGeom>
          <a:noFill/>
          <a:ln>
            <a:noFill/>
          </a:ln>
        </p:spPr>
      </p:pic>
      <p:sp>
        <p:nvSpPr>
          <p:cNvPr id="538" name="Shape 538"/>
          <p:cNvSpPr/>
          <p:nvPr/>
        </p:nvSpPr>
        <p:spPr>
          <a:xfrm>
            <a:off x="1132725" y="3421675"/>
            <a:ext cx="721200" cy="536100"/>
          </a:xfrm>
          <a:prstGeom prst="rect">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 name="Shape 542"/>
        <p:cNvGrpSpPr/>
        <p:nvPr/>
      </p:nvGrpSpPr>
      <p:grpSpPr>
        <a:xfrm>
          <a:off x="0" y="0"/>
          <a:ext cx="0" cy="0"/>
          <a:chOff x="0" y="0"/>
          <a:chExt cx="0" cy="0"/>
        </a:xfrm>
      </p:grpSpPr>
      <p:pic>
        <p:nvPicPr>
          <p:cNvPr id="543" name="Shape 543"/>
          <p:cNvPicPr preferRelativeResize="0"/>
          <p:nvPr/>
        </p:nvPicPr>
        <p:blipFill>
          <a:blip r:embed="rId3">
            <a:alphaModFix/>
          </a:blip>
          <a:stretch>
            <a:fillRect/>
          </a:stretch>
        </p:blipFill>
        <p:spPr>
          <a:xfrm>
            <a:off x="457200" y="306000"/>
            <a:ext cx="8229600" cy="6343650"/>
          </a:xfrm>
          <a:prstGeom prst="rect">
            <a:avLst/>
          </a:prstGeom>
          <a:noFill/>
          <a:ln>
            <a:noFill/>
          </a:ln>
        </p:spPr>
      </p:pic>
      <p:sp>
        <p:nvSpPr>
          <p:cNvPr id="544" name="Shape 544"/>
          <p:cNvSpPr txBox="1"/>
          <p:nvPr/>
        </p:nvSpPr>
        <p:spPr>
          <a:xfrm>
            <a:off x="2353800" y="1433875"/>
            <a:ext cx="6333000" cy="2927399"/>
          </a:xfrm>
          <a:prstGeom prst="rect">
            <a:avLst/>
          </a:prstGeom>
          <a:solidFill>
            <a:srgbClr val="FFFFFF"/>
          </a:solid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rtl="0">
              <a:lnSpc>
                <a:spcPct val="150000"/>
              </a:lnSpc>
              <a:spcBef>
                <a:spcPts val="0"/>
              </a:spcBef>
              <a:spcAft>
                <a:spcPts val="2700"/>
              </a:spcAft>
              <a:buNone/>
            </a:pPr>
            <a:r>
              <a:rPr lang="en" sz="1800">
                <a:solidFill>
                  <a:srgbClr val="4C4C4C"/>
                </a:solidFill>
                <a:highlight>
                  <a:srgbClr val="FFFFFF"/>
                </a:highlight>
              </a:rPr>
              <a:t>Bach, Aaron (2014): A comparison between conductive and infrared devices for measuring mean skin temperature at rest, during exercise in the heat, and recovery. figshare. </a:t>
            </a:r>
            <a:r>
              <a:rPr b="1" lang="en" sz="1800">
                <a:solidFill>
                  <a:srgbClr val="38761D"/>
                </a:solidFill>
                <a:highlight>
                  <a:srgbClr val="FFFF00"/>
                </a:highlight>
              </a:rPr>
              <a:t>http://dx.doi.org/10.6084/m9.figshare.1254250</a:t>
            </a:r>
          </a:p>
        </p:txBody>
      </p:sp>
      <p:sp>
        <p:nvSpPr>
          <p:cNvPr id="545" name="Shape 545"/>
          <p:cNvSpPr/>
          <p:nvPr/>
        </p:nvSpPr>
        <p:spPr>
          <a:xfrm>
            <a:off x="1132725" y="3421675"/>
            <a:ext cx="721200" cy="536100"/>
          </a:xfrm>
          <a:prstGeom prst="rect">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sz="1800">
              <a:solidFill>
                <a:srgbClr val="434343"/>
              </a:solidFill>
              <a:latin typeface="Open Sans"/>
              <a:ea typeface="Open Sans"/>
              <a:cs typeface="Open Sans"/>
              <a:sym typeface="Open Sans"/>
            </a:endParaRPr>
          </a:p>
        </p:txBody>
      </p:sp>
      <p:sp>
        <p:nvSpPr>
          <p:cNvPr id="551" name="Shape 551"/>
          <p:cNvSpPr txBox="1"/>
          <p:nvPr/>
        </p:nvSpPr>
        <p:spPr>
          <a:xfrm>
            <a:off x="2021086" y="838450"/>
            <a:ext cx="827399" cy="5361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chemeClr val="lt1"/>
                </a:solidFill>
                <a:latin typeface="Open Sans"/>
                <a:ea typeface="Open Sans"/>
                <a:cs typeface="Open Sans"/>
                <a:sym typeface="Open Sans"/>
              </a:rPr>
              <a:t>28</a:t>
            </a:r>
          </a:p>
          <a:p>
            <a:pPr lvl="0" rtl="0" algn="ctr">
              <a:spcBef>
                <a:spcPts val="0"/>
              </a:spcBef>
              <a:buNone/>
            </a:pPr>
            <a:r>
              <a:t/>
            </a:r>
            <a:endParaRPr b="1" sz="3000">
              <a:solidFill>
                <a:schemeClr val="lt1"/>
              </a:solidFill>
              <a:latin typeface="Open Sans"/>
              <a:ea typeface="Open Sans"/>
              <a:cs typeface="Open Sans"/>
              <a:sym typeface="Open Sans"/>
            </a:endParaRPr>
          </a:p>
        </p:txBody>
      </p:sp>
      <p:pic>
        <p:nvPicPr>
          <p:cNvPr id="552" name="Shape 552"/>
          <p:cNvPicPr preferRelativeResize="0"/>
          <p:nvPr/>
        </p:nvPicPr>
        <p:blipFill>
          <a:blip r:embed="rId3">
            <a:alphaModFix/>
          </a:blip>
          <a:stretch>
            <a:fillRect/>
          </a:stretch>
        </p:blipFill>
        <p:spPr>
          <a:xfrm>
            <a:off x="457200" y="306000"/>
            <a:ext cx="8229600" cy="6343650"/>
          </a:xfrm>
          <a:prstGeom prst="rect">
            <a:avLst/>
          </a:prstGeom>
          <a:noFill/>
          <a:ln>
            <a:noFill/>
          </a:ln>
        </p:spPr>
      </p:pic>
      <p:sp>
        <p:nvSpPr>
          <p:cNvPr id="553" name="Shape 553"/>
          <p:cNvSpPr/>
          <p:nvPr/>
        </p:nvSpPr>
        <p:spPr>
          <a:xfrm>
            <a:off x="680425" y="3971800"/>
            <a:ext cx="1225199" cy="708900"/>
          </a:xfrm>
          <a:prstGeom prst="rect">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7" name="Shape 557"/>
        <p:cNvGrpSpPr/>
        <p:nvPr/>
      </p:nvGrpSpPr>
      <p:grpSpPr>
        <a:xfrm>
          <a:off x="0" y="0"/>
          <a:ext cx="0" cy="0"/>
          <a:chOff x="0" y="0"/>
          <a:chExt cx="0" cy="0"/>
        </a:xfrm>
      </p:grpSpPr>
      <p:sp>
        <p:nvSpPr>
          <p:cNvPr id="558" name="Shape 558"/>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sz="1800">
              <a:solidFill>
                <a:srgbClr val="434343"/>
              </a:solidFill>
              <a:latin typeface="Open Sans"/>
              <a:ea typeface="Open Sans"/>
              <a:cs typeface="Open Sans"/>
              <a:sym typeface="Open Sans"/>
            </a:endParaRPr>
          </a:p>
        </p:txBody>
      </p:sp>
      <p:sp>
        <p:nvSpPr>
          <p:cNvPr id="559" name="Shape 559"/>
          <p:cNvSpPr/>
          <p:nvPr/>
        </p:nvSpPr>
        <p:spPr>
          <a:xfrm>
            <a:off x="1039625" y="4857525"/>
            <a:ext cx="7274700" cy="1797299"/>
          </a:xfrm>
          <a:prstGeom prst="roundRect">
            <a:avLst>
              <a:gd fmla="val 16667" name="adj"/>
            </a:avLst>
          </a:prstGeom>
          <a:solidFill>
            <a:srgbClr val="EAD1DC"/>
          </a:solidFill>
          <a:ln>
            <a:noFill/>
          </a:ln>
        </p:spPr>
        <p:txBody>
          <a:bodyPr anchorCtr="0" anchor="ctr" bIns="91425" lIns="91425" rIns="91425" tIns="91425">
            <a:noAutofit/>
          </a:bodyPr>
          <a:lstStyle/>
          <a:p>
            <a:pPr lvl="0" rtl="0" algn="ctr">
              <a:spcBef>
                <a:spcPts val="0"/>
              </a:spcBef>
              <a:buClr>
                <a:schemeClr val="dk1"/>
              </a:buClr>
              <a:buSzPct val="45833"/>
              <a:buFont typeface="Arial"/>
              <a:buNone/>
            </a:pPr>
            <a:r>
              <a:rPr b="1" lang="en" sz="2400">
                <a:solidFill>
                  <a:schemeClr val="dk1"/>
                </a:solidFill>
              </a:rPr>
              <a:t>Where to get help</a:t>
            </a:r>
          </a:p>
          <a:p>
            <a:pPr lvl="0" rtl="0" algn="ctr">
              <a:spcBef>
                <a:spcPts val="0"/>
              </a:spcBef>
              <a:buClr>
                <a:schemeClr val="dk1"/>
              </a:buClr>
              <a:buSzPct val="45833"/>
              <a:buFont typeface="Arial"/>
              <a:buNone/>
            </a:pPr>
            <a:r>
              <a:rPr b="1" lang="en" sz="2400">
                <a:solidFill>
                  <a:srgbClr val="FF0000"/>
                </a:solidFill>
              </a:rPr>
              <a:t>[TODO] Research Data Coordinator</a:t>
            </a:r>
          </a:p>
          <a:p>
            <a:pPr lvl="0" rtl="0" algn="ctr">
              <a:spcBef>
                <a:spcPts val="0"/>
              </a:spcBef>
              <a:buClr>
                <a:schemeClr val="dk1"/>
              </a:buClr>
              <a:buSzPct val="45833"/>
              <a:buFont typeface="Arial"/>
              <a:buNone/>
            </a:pPr>
            <a:r>
              <a:rPr b="1" lang="en" sz="2400">
                <a:solidFill>
                  <a:srgbClr val="FF0000"/>
                </a:solidFill>
              </a:rPr>
              <a:t>Copyright Officer</a:t>
            </a:r>
          </a:p>
          <a:p>
            <a:pPr lvl="0" rtl="0" algn="ctr">
              <a:spcBef>
                <a:spcPts val="0"/>
              </a:spcBef>
              <a:buClr>
                <a:schemeClr val="dk1"/>
              </a:buClr>
              <a:buSzPct val="45833"/>
              <a:buFont typeface="Arial"/>
              <a:buNone/>
            </a:pPr>
            <a:r>
              <a:rPr lang="en" sz="2400">
                <a:solidFill>
                  <a:schemeClr val="dk1"/>
                </a:solidFill>
              </a:rPr>
              <a:t>ANDS Guide http://bit.ly/1CSGnR1</a:t>
            </a:r>
          </a:p>
        </p:txBody>
      </p:sp>
      <p:pic>
        <p:nvPicPr>
          <p:cNvPr id="560" name="Shape 560"/>
          <p:cNvPicPr preferRelativeResize="0"/>
          <p:nvPr/>
        </p:nvPicPr>
        <p:blipFill>
          <a:blip r:embed="rId4">
            <a:alphaModFix/>
          </a:blip>
          <a:stretch>
            <a:fillRect/>
          </a:stretch>
        </p:blipFill>
        <p:spPr>
          <a:xfrm>
            <a:off x="561975" y="223837"/>
            <a:ext cx="8020050" cy="4581525"/>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4" name="Shape 564"/>
        <p:cNvGrpSpPr/>
        <p:nvPr/>
      </p:nvGrpSpPr>
      <p:grpSpPr>
        <a:xfrm>
          <a:off x="0" y="0"/>
          <a:ext cx="0" cy="0"/>
          <a:chOff x="0" y="0"/>
          <a:chExt cx="0" cy="0"/>
        </a:xfrm>
      </p:grpSpPr>
      <p:sp>
        <p:nvSpPr>
          <p:cNvPr id="565" name="Shape 565"/>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sz="1800">
              <a:solidFill>
                <a:srgbClr val="434343"/>
              </a:solidFill>
              <a:latin typeface="Open Sans"/>
              <a:ea typeface="Open Sans"/>
              <a:cs typeface="Open Sans"/>
              <a:sym typeface="Open Sans"/>
            </a:endParaRPr>
          </a:p>
        </p:txBody>
      </p:sp>
      <p:sp>
        <p:nvSpPr>
          <p:cNvPr id="566" name="Shape 566"/>
          <p:cNvSpPr txBox="1"/>
          <p:nvPr/>
        </p:nvSpPr>
        <p:spPr>
          <a:xfrm>
            <a:off x="2021086" y="838450"/>
            <a:ext cx="827399" cy="5361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chemeClr val="lt1"/>
                </a:solidFill>
                <a:latin typeface="Open Sans"/>
                <a:ea typeface="Open Sans"/>
                <a:cs typeface="Open Sans"/>
                <a:sym typeface="Open Sans"/>
              </a:rPr>
              <a:t>28</a:t>
            </a:r>
          </a:p>
          <a:p>
            <a:pPr lvl="0" rtl="0" algn="ctr">
              <a:spcBef>
                <a:spcPts val="0"/>
              </a:spcBef>
              <a:buNone/>
            </a:pPr>
            <a:r>
              <a:t/>
            </a:r>
            <a:endParaRPr b="1" sz="3000">
              <a:solidFill>
                <a:schemeClr val="lt1"/>
              </a:solidFill>
              <a:latin typeface="Open Sans"/>
              <a:ea typeface="Open Sans"/>
              <a:cs typeface="Open Sans"/>
              <a:sym typeface="Open Sans"/>
            </a:endParaRPr>
          </a:p>
        </p:txBody>
      </p:sp>
      <p:pic>
        <p:nvPicPr>
          <p:cNvPr id="567" name="Shape 567"/>
          <p:cNvPicPr preferRelativeResize="0"/>
          <p:nvPr/>
        </p:nvPicPr>
        <p:blipFill>
          <a:blip r:embed="rId3">
            <a:alphaModFix/>
          </a:blip>
          <a:stretch>
            <a:fillRect/>
          </a:stretch>
        </p:blipFill>
        <p:spPr>
          <a:xfrm>
            <a:off x="457200" y="306000"/>
            <a:ext cx="8229600" cy="6343650"/>
          </a:xfrm>
          <a:prstGeom prst="rect">
            <a:avLst/>
          </a:prstGeom>
          <a:noFill/>
          <a:ln>
            <a:noFill/>
          </a:ln>
        </p:spPr>
      </p:pic>
      <p:sp>
        <p:nvSpPr>
          <p:cNvPr id="568" name="Shape 568"/>
          <p:cNvSpPr/>
          <p:nvPr/>
        </p:nvSpPr>
        <p:spPr>
          <a:xfrm>
            <a:off x="3959400" y="2920475"/>
            <a:ext cx="4727399" cy="3483899"/>
          </a:xfrm>
          <a:prstGeom prst="rect">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9" name="Shape 569"/>
          <p:cNvSpPr/>
          <p:nvPr/>
        </p:nvSpPr>
        <p:spPr>
          <a:xfrm>
            <a:off x="1942400" y="138975"/>
            <a:ext cx="6744300" cy="2011499"/>
          </a:xfrm>
          <a:prstGeom prst="rect">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3" name="Shape 573"/>
        <p:cNvGrpSpPr/>
        <p:nvPr/>
      </p:nvGrpSpPr>
      <p:grpSpPr>
        <a:xfrm>
          <a:off x="0" y="0"/>
          <a:ext cx="0" cy="0"/>
          <a:chOff x="0" y="0"/>
          <a:chExt cx="0" cy="0"/>
        </a:xfrm>
      </p:grpSpPr>
      <p:pic>
        <p:nvPicPr>
          <p:cNvPr id="574" name="Shape 574"/>
          <p:cNvPicPr preferRelativeResize="0"/>
          <p:nvPr/>
        </p:nvPicPr>
        <p:blipFill>
          <a:blip r:embed="rId3">
            <a:alphaModFix/>
          </a:blip>
          <a:stretch>
            <a:fillRect/>
          </a:stretch>
        </p:blipFill>
        <p:spPr>
          <a:xfrm>
            <a:off x="0" y="152402"/>
            <a:ext cx="9144000" cy="6526530"/>
          </a:xfrm>
          <a:prstGeom prst="rect">
            <a:avLst/>
          </a:prstGeom>
          <a:noFill/>
          <a:ln>
            <a:noFill/>
          </a:ln>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
              <a:t>No one would be interested</a:t>
            </a:r>
          </a:p>
        </p:txBody>
      </p:sp>
      <p:sp>
        <p:nvSpPr>
          <p:cNvPr id="580" name="Shape 580"/>
          <p:cNvSpPr txBox="1"/>
          <p:nvPr>
            <p:ph idx="1" type="body"/>
          </p:nvPr>
        </p:nvSpPr>
        <p:spPr>
          <a:xfrm>
            <a:off x="457200" y="2079850"/>
            <a:ext cx="8229600" cy="3172800"/>
          </a:xfrm>
          <a:prstGeom prst="rect">
            <a:avLst/>
          </a:prstGeom>
        </p:spPr>
        <p:txBody>
          <a:bodyPr anchorCtr="0" anchor="t" bIns="91425" lIns="91425" rIns="91425" tIns="91425">
            <a:noAutofit/>
          </a:bodyPr>
          <a:lstStyle/>
          <a:p>
            <a:pPr lvl="0" rtl="0" algn="ctr">
              <a:spcBef>
                <a:spcPts val="0"/>
              </a:spcBef>
              <a:buNone/>
            </a:pPr>
            <a:r>
              <a:rPr lang="en"/>
              <a:t>It’s not good enough</a:t>
            </a:r>
          </a:p>
          <a:p>
            <a:pPr lvl="0" rtl="0" algn="ctr">
              <a:spcBef>
                <a:spcPts val="0"/>
              </a:spcBef>
              <a:buNone/>
            </a:pPr>
            <a:r>
              <a:t/>
            </a:r>
            <a:endParaRPr/>
          </a:p>
          <a:p>
            <a:pPr lvl="0" rtl="0" algn="ctr">
              <a:spcBef>
                <a:spcPts val="0"/>
              </a:spcBef>
              <a:buNone/>
            </a:pPr>
            <a:r>
              <a:rPr lang="en"/>
              <a:t>Why would anyone want this?</a:t>
            </a:r>
          </a:p>
          <a:p>
            <a:pPr lvl="0" rtl="0" algn="ctr">
              <a:spcBef>
                <a:spcPts val="0"/>
              </a:spcBef>
              <a:buNone/>
            </a:pPr>
            <a:r>
              <a:t/>
            </a:r>
            <a:endParaRPr/>
          </a:p>
          <a:p>
            <a:pPr lvl="0" algn="ctr">
              <a:spcBef>
                <a:spcPts val="0"/>
              </a:spcBef>
              <a:buNone/>
            </a:pPr>
            <a:r>
              <a:rPr lang="en"/>
              <a:t>I’ll never use it again</a:t>
            </a: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x="0" y="0"/>
          <a:ext cx="0" cy="0"/>
          <a:chOff x="0" y="0"/>
          <a:chExt cx="0" cy="0"/>
        </a:xfrm>
      </p:grpSpPr>
      <p:sp>
        <p:nvSpPr>
          <p:cNvPr id="585" name="Shape 585"/>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b="0" lang="en"/>
              <a:t>Problem: I want to be the first to publish</a:t>
            </a:r>
          </a:p>
        </p:txBody>
      </p:sp>
      <p:sp>
        <p:nvSpPr>
          <p:cNvPr id="586" name="Shape 586"/>
          <p:cNvSpPr txBox="1"/>
          <p:nvPr>
            <p:ph idx="1" type="body"/>
          </p:nvPr>
        </p:nvSpPr>
        <p:spPr>
          <a:xfrm>
            <a:off x="457200" y="1600200"/>
            <a:ext cx="8229600" cy="4526100"/>
          </a:xfrm>
          <a:prstGeom prst="rect">
            <a:avLst/>
          </a:prstGeom>
        </p:spPr>
        <p:txBody>
          <a:bodyPr anchorCtr="0" anchor="t" bIns="91425" lIns="91425" rIns="91425" tIns="91425">
            <a:noAutofit/>
          </a:bodyPr>
          <a:lstStyle/>
          <a:p>
            <a:pPr lvl="0" rtl="0">
              <a:spcBef>
                <a:spcPts val="0"/>
              </a:spcBef>
              <a:buNone/>
            </a:pPr>
            <a:r>
              <a:rPr lang="en"/>
              <a:t>Solution: </a:t>
            </a:r>
          </a:p>
          <a:p>
            <a:pPr lvl="0" rtl="0">
              <a:spcBef>
                <a:spcPts val="0"/>
              </a:spcBef>
              <a:buNone/>
            </a:pPr>
            <a:r>
              <a:t/>
            </a:r>
            <a:endParaRPr/>
          </a:p>
          <a:p>
            <a:pPr indent="-228600" lvl="0" marL="457200" rtl="0">
              <a:spcBef>
                <a:spcPts val="0"/>
              </a:spcBef>
            </a:pPr>
            <a:r>
              <a:rPr lang="en"/>
              <a:t>You can opt to make just a description of your data available.</a:t>
            </a:r>
          </a:p>
          <a:p>
            <a:pPr indent="-228600" lvl="0" marL="457200" rtl="0">
              <a:spcBef>
                <a:spcPts val="0"/>
              </a:spcBef>
            </a:pPr>
            <a:r>
              <a:rPr lang="en"/>
              <a:t>You can opt to make your data available on request.</a:t>
            </a:r>
          </a:p>
          <a:p>
            <a:pPr indent="-228600" lvl="0" marL="457200">
              <a:spcBef>
                <a:spcPts val="0"/>
              </a:spcBef>
            </a:pPr>
            <a:r>
              <a:rPr lang="en"/>
              <a:t>You can set an embargo period.</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0" name="Shape 590"/>
        <p:cNvGrpSpPr/>
        <p:nvPr/>
      </p:nvGrpSpPr>
      <p:grpSpPr>
        <a:xfrm>
          <a:off x="0" y="0"/>
          <a:ext cx="0" cy="0"/>
          <a:chOff x="0" y="0"/>
          <a:chExt cx="0" cy="0"/>
        </a:xfrm>
      </p:grpSpPr>
      <p:sp>
        <p:nvSpPr>
          <p:cNvPr id="591" name="Shape 591"/>
          <p:cNvSpPr txBox="1"/>
          <p:nvPr>
            <p:ph type="title"/>
          </p:nvPr>
        </p:nvSpPr>
        <p:spPr>
          <a:xfrm>
            <a:off x="457200" y="471575"/>
            <a:ext cx="82296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Problem: My data is confidential</a:t>
            </a:r>
          </a:p>
        </p:txBody>
      </p:sp>
      <p:sp>
        <p:nvSpPr>
          <p:cNvPr id="592" name="Shape 592"/>
          <p:cNvSpPr txBox="1"/>
          <p:nvPr>
            <p:ph idx="1" type="body"/>
          </p:nvPr>
        </p:nvSpPr>
        <p:spPr>
          <a:xfrm>
            <a:off x="655200" y="1694325"/>
            <a:ext cx="8031600" cy="2180699"/>
          </a:xfrm>
          <a:prstGeom prst="rect">
            <a:avLst/>
          </a:prstGeom>
          <a:noFill/>
          <a:ln>
            <a:noFill/>
          </a:ln>
        </p:spPr>
        <p:txBody>
          <a:bodyPr anchorCtr="0" anchor="t" bIns="45700" lIns="91425" rIns="91425" tIns="45700">
            <a:noAutofit/>
          </a:bodyPr>
          <a:lstStyle/>
          <a:p>
            <a:pPr indent="-381000" lvl="0" marL="457200" rtl="0">
              <a:lnSpc>
                <a:spcPct val="115000"/>
              </a:lnSpc>
              <a:spcBef>
                <a:spcPts val="0"/>
              </a:spcBef>
              <a:buSzPct val="100000"/>
              <a:buFont typeface="Calibri"/>
            </a:pPr>
            <a:r>
              <a:rPr lang="en" sz="2400">
                <a:latin typeface="Calibri"/>
                <a:ea typeface="Calibri"/>
                <a:cs typeface="Calibri"/>
                <a:sym typeface="Calibri"/>
              </a:rPr>
              <a:t>One way to make otherwise sensitive data available for re-use is to anonymise it.</a:t>
            </a:r>
          </a:p>
          <a:p>
            <a:pPr indent="-381000" lvl="0" marL="457200" rtl="0">
              <a:lnSpc>
                <a:spcPct val="115000"/>
              </a:lnSpc>
              <a:spcBef>
                <a:spcPts val="0"/>
              </a:spcBef>
              <a:buSzPct val="100000"/>
              <a:buFont typeface="Calibri"/>
            </a:pPr>
            <a:r>
              <a:rPr lang="en" sz="2400">
                <a:latin typeface="Calibri"/>
                <a:ea typeface="Calibri"/>
                <a:cs typeface="Calibri"/>
                <a:sym typeface="Calibri"/>
              </a:rPr>
              <a:t>In doing so, you need to be careful to ensure that individuals cannot be re-identified.</a:t>
            </a:r>
          </a:p>
          <a:p>
            <a:pPr indent="-431800" lvl="0" marL="914400" rtl="0">
              <a:lnSpc>
                <a:spcPct val="115000"/>
              </a:lnSpc>
              <a:spcBef>
                <a:spcPts val="0"/>
              </a:spcBef>
              <a:buSzPct val="400000"/>
              <a:buFont typeface="Calibri"/>
              <a:buNone/>
            </a:pPr>
            <a:r>
              <a:t/>
            </a:r>
            <a:endParaRPr sz="700">
              <a:latin typeface="Times New Roman"/>
              <a:ea typeface="Times New Roman"/>
              <a:cs typeface="Times New Roman"/>
              <a:sym typeface="Times New Roman"/>
            </a:endParaRPr>
          </a:p>
          <a:p>
            <a:pPr indent="0" lvl="0" marL="0" marR="0" rtl="0" algn="l">
              <a:spcBef>
                <a:spcPts val="0"/>
              </a:spcBef>
              <a:buNone/>
            </a:pPr>
            <a:r>
              <a:t/>
            </a:r>
            <a:endParaRPr sz="3200">
              <a:latin typeface="Calibri"/>
              <a:ea typeface="Calibri"/>
              <a:cs typeface="Calibri"/>
              <a:sym typeface="Calibri"/>
            </a:endParaRPr>
          </a:p>
        </p:txBody>
      </p:sp>
      <p:sp>
        <p:nvSpPr>
          <p:cNvPr id="593" name="Shape 593"/>
          <p:cNvSpPr txBox="1"/>
          <p:nvPr/>
        </p:nvSpPr>
        <p:spPr>
          <a:xfrm>
            <a:off x="765775" y="5574250"/>
            <a:ext cx="7439100" cy="867899"/>
          </a:xfrm>
          <a:prstGeom prst="rect">
            <a:avLst/>
          </a:prstGeom>
          <a:noFill/>
          <a:ln>
            <a:noFill/>
          </a:ln>
        </p:spPr>
        <p:txBody>
          <a:bodyPr anchorCtr="0" anchor="t" bIns="91425" lIns="91425" rIns="91425" tIns="91425">
            <a:noAutofit/>
          </a:bodyPr>
          <a:lstStyle/>
          <a:p>
            <a:pPr lvl="0" rtl="0" algn="ctr">
              <a:spcBef>
                <a:spcPts val="0"/>
              </a:spcBef>
              <a:buNone/>
            </a:pPr>
            <a:r>
              <a:rPr lang="en" sz="2400"/>
              <a:t>Publishing and Sharing Sensitive Data</a:t>
            </a:r>
          </a:p>
          <a:p>
            <a:pPr lvl="0" rtl="0" algn="ctr">
              <a:spcBef>
                <a:spcPts val="0"/>
              </a:spcBef>
              <a:buNone/>
            </a:pPr>
            <a:r>
              <a:rPr lang="en" sz="2400" u="sng">
                <a:solidFill>
                  <a:schemeClr val="hlink"/>
                </a:solidFill>
                <a:hlinkClick r:id="rId3"/>
              </a:rPr>
              <a:t>http://bit.ly/1IdsZaF</a:t>
            </a:r>
          </a:p>
          <a:p>
            <a:pPr lvl="0">
              <a:spcBef>
                <a:spcPts val="0"/>
              </a:spcBef>
              <a:buNone/>
            </a:pPr>
            <a:r>
              <a:t/>
            </a:r>
            <a:endParaRPr/>
          </a:p>
        </p:txBody>
      </p:sp>
      <p:sp>
        <p:nvSpPr>
          <p:cNvPr id="594" name="Shape 594"/>
          <p:cNvSpPr/>
          <p:nvPr/>
        </p:nvSpPr>
        <p:spPr>
          <a:xfrm>
            <a:off x="1039625" y="3943125"/>
            <a:ext cx="7274700" cy="1328399"/>
          </a:xfrm>
          <a:prstGeom prst="roundRect">
            <a:avLst>
              <a:gd fmla="val 16667" name="adj"/>
            </a:avLst>
          </a:prstGeom>
          <a:solidFill>
            <a:srgbClr val="FFD966"/>
          </a:solidFill>
          <a:ln>
            <a:noFill/>
          </a:ln>
        </p:spPr>
        <p:txBody>
          <a:bodyPr anchorCtr="0" anchor="ctr" bIns="91425" lIns="91425" rIns="91425" tIns="91425">
            <a:noAutofit/>
          </a:bodyPr>
          <a:lstStyle/>
          <a:p>
            <a:pPr lvl="0" rtl="0">
              <a:spcBef>
                <a:spcPts val="0"/>
              </a:spcBef>
              <a:buNone/>
            </a:pPr>
            <a:r>
              <a:t/>
            </a:r>
            <a:endParaRPr>
              <a:solidFill>
                <a:srgbClr val="00FFFF"/>
              </a:solidFill>
            </a:endParaRPr>
          </a:p>
        </p:txBody>
      </p:sp>
      <p:sp>
        <p:nvSpPr>
          <p:cNvPr id="595" name="Shape 595"/>
          <p:cNvSpPr txBox="1"/>
          <p:nvPr/>
        </p:nvSpPr>
        <p:spPr>
          <a:xfrm>
            <a:off x="1115275" y="3997250"/>
            <a:ext cx="7198199" cy="1168800"/>
          </a:xfrm>
          <a:prstGeom prst="rect">
            <a:avLst/>
          </a:prstGeom>
          <a:noFill/>
          <a:ln>
            <a:noFill/>
          </a:ln>
        </p:spPr>
        <p:txBody>
          <a:bodyPr anchorCtr="0" anchor="t" bIns="91425" lIns="91425" rIns="91425" tIns="91425">
            <a:noAutofit/>
          </a:bodyPr>
          <a:lstStyle/>
          <a:p>
            <a:pPr lvl="0" rtl="0">
              <a:spcBef>
                <a:spcPts val="0"/>
              </a:spcBef>
              <a:buNone/>
            </a:pPr>
            <a:r>
              <a:rPr b="1" lang="en" sz="2400"/>
              <a:t>Tip:</a:t>
            </a:r>
            <a:r>
              <a:rPr lang="en" sz="2400"/>
              <a:t> Right at the start of the project, negotiate informed consent that permits reuse by you and by others.</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2CC"/>
        </a:solidFill>
      </p:bgPr>
    </p:bg>
    <p:spTree>
      <p:nvGrpSpPr>
        <p:cNvPr id="599" name="Shape 599"/>
        <p:cNvGrpSpPr/>
        <p:nvPr/>
      </p:nvGrpSpPr>
      <p:grpSpPr>
        <a:xfrm>
          <a:off x="0" y="0"/>
          <a:ext cx="0" cy="0"/>
          <a:chOff x="0" y="0"/>
          <a:chExt cx="0" cy="0"/>
        </a:xfrm>
      </p:grpSpPr>
      <p:sp>
        <p:nvSpPr>
          <p:cNvPr id="600" name="Shape 600"/>
          <p:cNvSpPr txBox="1"/>
          <p:nvPr>
            <p:ph type="title"/>
          </p:nvPr>
        </p:nvSpPr>
        <p:spPr>
          <a:xfrm>
            <a:off x="882075" y="995350"/>
            <a:ext cx="7664400" cy="8319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lang="en" sz="4800">
                <a:solidFill>
                  <a:srgbClr val="434343"/>
                </a:solidFill>
                <a:latin typeface="Open Sans"/>
                <a:ea typeface="Open Sans"/>
                <a:cs typeface="Open Sans"/>
                <a:sym typeface="Open Sans"/>
              </a:rPr>
              <a:t>Activity 6 - Part 2</a:t>
            </a:r>
          </a:p>
        </p:txBody>
      </p:sp>
      <p:sp>
        <p:nvSpPr>
          <p:cNvPr id="601" name="Shape 601"/>
          <p:cNvSpPr txBox="1"/>
          <p:nvPr>
            <p:ph idx="1" type="body"/>
          </p:nvPr>
        </p:nvSpPr>
        <p:spPr>
          <a:xfrm>
            <a:off x="1199575" y="2055850"/>
            <a:ext cx="6981300" cy="36600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lang="en" sz="2200">
                <a:solidFill>
                  <a:srgbClr val="434343"/>
                </a:solidFill>
                <a:latin typeface="Open Sans"/>
                <a:ea typeface="Open Sans"/>
                <a:cs typeface="Open Sans"/>
                <a:sym typeface="Open Sans"/>
              </a:rPr>
              <a:t>Discussion</a:t>
            </a: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342900" lvl="0" marL="342900" marR="0" rtl="0" algn="ctr">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80" name="Shape 80"/>
          <p:cNvSpPr txBox="1"/>
          <p:nvPr>
            <p:ph idx="1" type="body"/>
          </p:nvPr>
        </p:nvSpPr>
        <p:spPr>
          <a:xfrm>
            <a:off x="454200" y="1561500"/>
            <a:ext cx="8235599" cy="3528600"/>
          </a:xfrm>
          <a:prstGeom prst="rect">
            <a:avLst/>
          </a:prstGeom>
          <a:noFill/>
          <a:ln>
            <a:noFill/>
          </a:ln>
        </p:spPr>
        <p:txBody>
          <a:bodyPr anchorCtr="0" anchor="t" bIns="45700" lIns="91425" rIns="91425" tIns="45700">
            <a:noAutofit/>
          </a:bodyPr>
          <a:lstStyle/>
          <a:p>
            <a:pPr indent="-69850" lvl="0" marL="0" marR="0" rtl="0" algn="ctr">
              <a:spcBef>
                <a:spcPts val="0"/>
              </a:spcBef>
              <a:buClr>
                <a:schemeClr val="dk1"/>
              </a:buClr>
              <a:buSzPct val="36666"/>
              <a:buFont typeface="Arial"/>
              <a:buNone/>
            </a:pPr>
            <a:r>
              <a:rPr i="1" lang="en">
                <a:solidFill>
                  <a:srgbClr val="434343"/>
                </a:solidFill>
                <a:latin typeface="Open Sans"/>
                <a:ea typeface="Open Sans"/>
                <a:cs typeface="Open Sans"/>
                <a:sym typeface="Open Sans"/>
              </a:rPr>
              <a:t> “The central aim is that sufficient materials and data are retained to justify the outcomes of the research and to defend them if they are challenged. The potential value of the material for further research should also be considered, particularly where the research would be difficult or impossible to repeat.“</a:t>
            </a:r>
          </a:p>
          <a:p>
            <a:pPr indent="-69850" lvl="0" marL="0" marR="0" rtl="0" algn="l">
              <a:spcBef>
                <a:spcPts val="0"/>
              </a:spcBef>
              <a:buClr>
                <a:schemeClr val="dk1"/>
              </a:buClr>
              <a:buSzPct val="36666"/>
              <a:buFont typeface="Arial"/>
              <a:buNone/>
            </a:pPr>
            <a:r>
              <a:rPr i="1" lang="en">
                <a:solidFill>
                  <a:srgbClr val="434343"/>
                </a:solidFill>
                <a:latin typeface="Open Sans"/>
                <a:ea typeface="Open Sans"/>
                <a:cs typeface="Open Sans"/>
                <a:sym typeface="Open Sans"/>
              </a:rPr>
              <a:t>				</a:t>
            </a:r>
          </a:p>
          <a:p>
            <a:pPr indent="-69850" lvl="0" marL="0" marR="0" rtl="0" algn="l">
              <a:spcBef>
                <a:spcPts val="0"/>
              </a:spcBef>
              <a:buClr>
                <a:schemeClr val="dk1"/>
              </a:buClr>
              <a:buSzPct val="36666"/>
              <a:buFont typeface="Arial"/>
              <a:buNone/>
            </a:pPr>
            <a:r>
              <a:rPr i="1" lang="en">
                <a:solidFill>
                  <a:srgbClr val="434343"/>
                </a:solidFill>
                <a:latin typeface="Open Sans"/>
                <a:ea typeface="Open Sans"/>
                <a:cs typeface="Open Sans"/>
                <a:sym typeface="Open Sans"/>
              </a:rPr>
              <a:t>			</a:t>
            </a:r>
          </a:p>
          <a:p>
            <a:pPr indent="-69850" lvl="0" marL="0" marR="0" rtl="0" algn="l">
              <a:spcBef>
                <a:spcPts val="0"/>
              </a:spcBef>
              <a:buClr>
                <a:schemeClr val="dk1"/>
              </a:buClr>
              <a:buSzPct val="36666"/>
              <a:buFont typeface="Arial"/>
              <a:buNone/>
            </a:pPr>
            <a:r>
              <a:rPr i="1" lang="en">
                <a:solidFill>
                  <a:srgbClr val="434343"/>
                </a:solidFill>
                <a:latin typeface="Open Sans"/>
                <a:ea typeface="Open Sans"/>
                <a:cs typeface="Open Sans"/>
                <a:sym typeface="Open Sans"/>
              </a:rPr>
              <a:t>		</a:t>
            </a:r>
          </a:p>
          <a:p>
            <a:pPr indent="0" lvl="0" marL="0" marR="0" rtl="0" algn="l">
              <a:spcBef>
                <a:spcPts val="0"/>
              </a:spcBef>
              <a:buNone/>
            </a:pPr>
            <a:r>
              <a:t/>
            </a:r>
            <a:endParaRPr i="1">
              <a:solidFill>
                <a:srgbClr val="434343"/>
              </a:solidFill>
              <a:latin typeface="Open Sans"/>
              <a:ea typeface="Open Sans"/>
              <a:cs typeface="Open Sans"/>
              <a:sym typeface="Open Sans"/>
            </a:endParaRPr>
          </a:p>
        </p:txBody>
      </p:sp>
      <p:sp>
        <p:nvSpPr>
          <p:cNvPr id="81" name="Shape 81"/>
          <p:cNvSpPr txBox="1"/>
          <p:nvPr/>
        </p:nvSpPr>
        <p:spPr>
          <a:xfrm>
            <a:off x="3331000" y="5225625"/>
            <a:ext cx="4684200" cy="602700"/>
          </a:xfrm>
          <a:prstGeom prst="rect">
            <a:avLst/>
          </a:prstGeom>
          <a:noFill/>
          <a:ln>
            <a:noFill/>
          </a:ln>
        </p:spPr>
        <p:txBody>
          <a:bodyPr anchorCtr="0" anchor="t" bIns="91425" lIns="91425" rIns="91425" tIns="91425">
            <a:noAutofit/>
          </a:bodyPr>
          <a:lstStyle/>
          <a:p>
            <a:pPr lvl="0" rtl="0" algn="r">
              <a:spcBef>
                <a:spcPts val="0"/>
              </a:spcBef>
              <a:buNone/>
            </a:pPr>
            <a:r>
              <a:rPr lang="en" sz="1800">
                <a:solidFill>
                  <a:schemeClr val="dk1"/>
                </a:solidFill>
              </a:rPr>
              <a:t>— </a:t>
            </a:r>
            <a:r>
              <a:rPr i="1" lang="en" sz="1800"/>
              <a:t>Australian Code for the Responsible Conduct of Research</a:t>
            </a:r>
            <a:r>
              <a:rPr lang="en" sz="1800"/>
              <a:t> (2007)</a:t>
            </a:r>
          </a:p>
          <a:p>
            <a:pPr lvl="0" rtl="0" algn="r">
              <a:spcBef>
                <a:spcPts val="0"/>
              </a:spcBef>
              <a:buNone/>
            </a:pPr>
            <a:r>
              <a:rPr lang="en" sz="1800"/>
              <a:t>http://bit.ly/1D4NpC9</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5" name="Shape 605"/>
        <p:cNvGrpSpPr/>
        <p:nvPr/>
      </p:nvGrpSpPr>
      <p:grpSpPr>
        <a:xfrm>
          <a:off x="0" y="0"/>
          <a:ext cx="0" cy="0"/>
          <a:chOff x="0" y="0"/>
          <a:chExt cx="0" cy="0"/>
        </a:xfrm>
      </p:grpSpPr>
      <p:sp>
        <p:nvSpPr>
          <p:cNvPr id="606" name="Shape 606"/>
          <p:cNvSpPr txBox="1"/>
          <p:nvPr>
            <p:ph idx="1" type="body"/>
          </p:nvPr>
        </p:nvSpPr>
        <p:spPr>
          <a:xfrm>
            <a:off x="1275775" y="1065250"/>
            <a:ext cx="6981300" cy="4444500"/>
          </a:xfrm>
          <a:prstGeom prst="rect">
            <a:avLst/>
          </a:prstGeom>
          <a:noFill/>
          <a:ln>
            <a:noFill/>
          </a:ln>
        </p:spPr>
        <p:txBody>
          <a:bodyPr anchorCtr="0" anchor="t" bIns="45700" lIns="91425" rIns="91425" tIns="45700">
            <a:noAutofit/>
          </a:bodyPr>
          <a:lstStyle/>
          <a:p>
            <a:pPr indent="0" lvl="0" marL="0" marR="0" rtl="0" algn="l">
              <a:spcBef>
                <a:spcPts val="0"/>
              </a:spcBef>
              <a:buNone/>
            </a:pPr>
            <a:r>
              <a:rPr lang="en" sz="2400">
                <a:solidFill>
                  <a:srgbClr val="434343"/>
                </a:solidFill>
                <a:latin typeface="Open Sans"/>
                <a:ea typeface="Open Sans"/>
                <a:cs typeface="Open Sans"/>
                <a:sym typeface="Open Sans"/>
              </a:rPr>
              <a:t>In this last section we have considered how to enable data reuse. We’ve briefly touched on:</a:t>
            </a:r>
          </a:p>
          <a:p>
            <a:pPr indent="0" lvl="0" marL="0" marR="0" rtl="0" algn="l">
              <a:spcBef>
                <a:spcPts val="0"/>
              </a:spcBef>
              <a:buNone/>
            </a:pPr>
            <a:r>
              <a:t/>
            </a:r>
            <a:endParaRPr b="1">
              <a:solidFill>
                <a:srgbClr val="434343"/>
              </a:solidFill>
              <a:latin typeface="Open Sans"/>
              <a:ea typeface="Open Sans"/>
              <a:cs typeface="Open Sans"/>
              <a:sym typeface="Open Sans"/>
            </a:endParaRP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Good reasons to </a:t>
            </a:r>
            <a:r>
              <a:rPr b="1" lang="en">
                <a:solidFill>
                  <a:srgbClr val="434343"/>
                </a:solidFill>
                <a:latin typeface="Open Sans"/>
                <a:ea typeface="Open Sans"/>
                <a:cs typeface="Open Sans"/>
                <a:sym typeface="Open Sans"/>
              </a:rPr>
              <a:t>share data</a:t>
            </a:r>
            <a:r>
              <a:rPr lang="en">
                <a:solidFill>
                  <a:srgbClr val="434343"/>
                </a:solidFill>
                <a:latin typeface="Open Sans"/>
                <a:ea typeface="Open Sans"/>
                <a:cs typeface="Open Sans"/>
                <a:sym typeface="Open Sans"/>
              </a:rPr>
              <a:t>.</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Common reasons </a:t>
            </a:r>
            <a:r>
              <a:rPr b="1" lang="en">
                <a:solidFill>
                  <a:srgbClr val="434343"/>
                </a:solidFill>
                <a:latin typeface="Open Sans"/>
                <a:ea typeface="Open Sans"/>
                <a:cs typeface="Open Sans"/>
                <a:sym typeface="Open Sans"/>
              </a:rPr>
              <a:t>not</a:t>
            </a:r>
            <a:r>
              <a:rPr lang="en">
                <a:solidFill>
                  <a:srgbClr val="434343"/>
                </a:solidFill>
                <a:latin typeface="Open Sans"/>
                <a:ea typeface="Open Sans"/>
                <a:cs typeface="Open Sans"/>
                <a:sym typeface="Open Sans"/>
              </a:rPr>
              <a:t> to share data.</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Deciding how and where to </a:t>
            </a:r>
            <a:r>
              <a:rPr b="1" lang="en">
                <a:solidFill>
                  <a:srgbClr val="434343"/>
                </a:solidFill>
                <a:latin typeface="Open Sans"/>
                <a:ea typeface="Open Sans"/>
                <a:cs typeface="Open Sans"/>
                <a:sym typeface="Open Sans"/>
              </a:rPr>
              <a:t>publish</a:t>
            </a:r>
            <a:r>
              <a:rPr lang="en">
                <a:solidFill>
                  <a:srgbClr val="434343"/>
                </a:solidFill>
                <a:latin typeface="Open Sans"/>
                <a:ea typeface="Open Sans"/>
                <a:cs typeface="Open Sans"/>
                <a:sym typeface="Open Sans"/>
              </a:rPr>
              <a:t> your data.</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Making your data easy to </a:t>
            </a:r>
            <a:r>
              <a:rPr b="1" lang="en">
                <a:solidFill>
                  <a:srgbClr val="434343"/>
                </a:solidFill>
                <a:latin typeface="Open Sans"/>
                <a:ea typeface="Open Sans"/>
                <a:cs typeface="Open Sans"/>
                <a:sym typeface="Open Sans"/>
              </a:rPr>
              <a:t>cite.</a:t>
            </a:r>
          </a:p>
          <a:p>
            <a:pPr indent="-228600" lvl="1" marL="914400" marR="0" rtl="0" algn="l">
              <a:spcBef>
                <a:spcPts val="0"/>
              </a:spcBef>
              <a:buClr>
                <a:srgbClr val="434343"/>
              </a:buClr>
              <a:buFont typeface="Open Sans"/>
            </a:pPr>
            <a:r>
              <a:rPr lang="en">
                <a:solidFill>
                  <a:srgbClr val="434343"/>
                </a:solidFill>
                <a:latin typeface="Open Sans"/>
                <a:ea typeface="Open Sans"/>
                <a:cs typeface="Open Sans"/>
                <a:sym typeface="Open Sans"/>
              </a:rPr>
              <a:t>Deciding how you’ll </a:t>
            </a:r>
            <a:r>
              <a:rPr b="1" lang="en">
                <a:solidFill>
                  <a:srgbClr val="434343"/>
                </a:solidFill>
                <a:latin typeface="Open Sans"/>
                <a:ea typeface="Open Sans"/>
                <a:cs typeface="Open Sans"/>
                <a:sym typeface="Open Sans"/>
              </a:rPr>
              <a:t>licence </a:t>
            </a:r>
            <a:r>
              <a:rPr lang="en">
                <a:solidFill>
                  <a:srgbClr val="434343"/>
                </a:solidFill>
                <a:latin typeface="Open Sans"/>
                <a:ea typeface="Open Sans"/>
                <a:cs typeface="Open Sans"/>
                <a:sym typeface="Open Sans"/>
              </a:rPr>
              <a:t>your data.</a:t>
            </a:r>
          </a:p>
          <a:p>
            <a:pPr indent="-203200" lvl="0" marL="2032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a:p>
            <a:pPr indent="-203200" lvl="0" marL="203200" marR="0" rtl="0" algn="l">
              <a:spcBef>
                <a:spcPts val="0"/>
              </a:spcBef>
              <a:buClr>
                <a:schemeClr val="dk1"/>
              </a:buClr>
              <a:buSzPct val="145454"/>
              <a:buFont typeface="Arial"/>
              <a:buNone/>
            </a:pPr>
            <a:r>
              <a:t/>
            </a:r>
            <a:endParaRPr sz="2200">
              <a:solidFill>
                <a:srgbClr val="434343"/>
              </a:solidFill>
              <a:latin typeface="Open Sans"/>
              <a:ea typeface="Open Sans"/>
              <a:cs typeface="Open Sans"/>
              <a:sym typeface="Open Sans"/>
            </a:endParaRPr>
          </a:p>
        </p:txBody>
      </p:sp>
      <p:sp>
        <p:nvSpPr>
          <p:cNvPr id="607" name="Shape 607"/>
          <p:cNvSpPr txBox="1"/>
          <p:nvPr>
            <p:ph type="title"/>
          </p:nvPr>
        </p:nvSpPr>
        <p:spPr>
          <a:xfrm>
            <a:off x="413400" y="332200"/>
            <a:ext cx="82296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To re-cap</a:t>
            </a:r>
          </a:p>
        </p:txBody>
      </p:sp>
      <p:sp>
        <p:nvSpPr>
          <p:cNvPr id="608" name="Shape 608"/>
          <p:cNvSpPr txBox="1"/>
          <p:nvPr/>
        </p:nvSpPr>
        <p:spPr>
          <a:xfrm>
            <a:off x="1115275" y="5902250"/>
            <a:ext cx="7198199" cy="536100"/>
          </a:xfrm>
          <a:prstGeom prst="rect">
            <a:avLst/>
          </a:prstGeom>
          <a:noFill/>
          <a:ln>
            <a:noFill/>
          </a:ln>
        </p:spPr>
        <p:txBody>
          <a:bodyPr anchorCtr="0" anchor="t" bIns="91425" lIns="91425" rIns="91425" tIns="91425">
            <a:noAutofit/>
          </a:bodyPr>
          <a:lstStyle/>
          <a:p>
            <a:pPr lvl="0" rtl="0">
              <a:spcBef>
                <a:spcPts val="0"/>
              </a:spcBef>
              <a:buNone/>
            </a:pPr>
            <a:r>
              <a:rPr lang="en" sz="2400"/>
              <a:t>Where to get help:</a:t>
            </a:r>
          </a:p>
        </p:txBody>
      </p:sp>
      <p:sp>
        <p:nvSpPr>
          <p:cNvPr id="609" name="Shape 609"/>
          <p:cNvSpPr/>
          <p:nvPr/>
        </p:nvSpPr>
        <p:spPr>
          <a:xfrm>
            <a:off x="1039625" y="4970650"/>
            <a:ext cx="7274700" cy="1711799"/>
          </a:xfrm>
          <a:prstGeom prst="roundRect">
            <a:avLst>
              <a:gd fmla="val 16667" name="adj"/>
            </a:avLst>
          </a:prstGeom>
          <a:solidFill>
            <a:srgbClr val="EAD1DC"/>
          </a:solidFill>
          <a:ln>
            <a:noFill/>
          </a:ln>
        </p:spPr>
        <p:txBody>
          <a:bodyPr anchorCtr="0" anchor="ctr" bIns="91425" lIns="91425" rIns="91425" tIns="91425">
            <a:noAutofit/>
          </a:bodyPr>
          <a:lstStyle/>
          <a:p>
            <a:pPr lvl="0" rtl="0">
              <a:spcBef>
                <a:spcPts val="0"/>
              </a:spcBef>
              <a:buNone/>
            </a:pPr>
            <a:r>
              <a:t/>
            </a:r>
            <a:endParaRPr>
              <a:solidFill>
                <a:srgbClr val="00FFFF"/>
              </a:solidFill>
            </a:endParaRPr>
          </a:p>
        </p:txBody>
      </p:sp>
      <p:sp>
        <p:nvSpPr>
          <p:cNvPr id="610" name="Shape 610"/>
          <p:cNvSpPr txBox="1"/>
          <p:nvPr/>
        </p:nvSpPr>
        <p:spPr>
          <a:xfrm>
            <a:off x="1115275" y="4970650"/>
            <a:ext cx="7198199" cy="1973699"/>
          </a:xfrm>
          <a:prstGeom prst="rect">
            <a:avLst/>
          </a:prstGeom>
          <a:noFill/>
          <a:ln>
            <a:noFill/>
          </a:ln>
        </p:spPr>
        <p:txBody>
          <a:bodyPr anchorCtr="0" anchor="t" bIns="91425" lIns="91425" rIns="91425" tIns="91425">
            <a:noAutofit/>
          </a:bodyPr>
          <a:lstStyle/>
          <a:p>
            <a:pPr lvl="0" rtl="0" algn="ctr">
              <a:spcBef>
                <a:spcPts val="0"/>
              </a:spcBef>
              <a:buNone/>
            </a:pPr>
            <a:r>
              <a:rPr b="1" lang="en" sz="2400"/>
              <a:t>Where to get help</a:t>
            </a:r>
          </a:p>
          <a:p>
            <a:pPr lvl="0" rtl="0" algn="ctr">
              <a:spcBef>
                <a:spcPts val="0"/>
              </a:spcBef>
              <a:buNone/>
            </a:pPr>
            <a:r>
              <a:t/>
            </a:r>
            <a:endParaRPr sz="2400"/>
          </a:p>
          <a:p>
            <a:pPr lvl="0" rtl="0" algn="ctr">
              <a:spcBef>
                <a:spcPts val="0"/>
              </a:spcBef>
              <a:buNone/>
            </a:pPr>
            <a:r>
              <a:rPr b="1" lang="en" sz="2400">
                <a:solidFill>
                  <a:srgbClr val="FF0000"/>
                </a:solidFill>
              </a:rPr>
              <a:t>[TODO] Your Research Data Coordinator</a:t>
            </a:r>
          </a:p>
          <a:p>
            <a:pPr lvl="0" rtl="0" algn="ctr">
              <a:spcBef>
                <a:spcPts val="0"/>
              </a:spcBef>
              <a:buNone/>
            </a:pPr>
            <a:r>
              <a:rPr b="1" lang="en" sz="2400">
                <a:solidFill>
                  <a:srgbClr val="FF0000"/>
                </a:solidFill>
              </a:rPr>
              <a:t>Research Services</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4" name="Shape 614"/>
        <p:cNvGrpSpPr/>
        <p:nvPr/>
      </p:nvGrpSpPr>
      <p:grpSpPr>
        <a:xfrm>
          <a:off x="0" y="0"/>
          <a:ext cx="0" cy="0"/>
          <a:chOff x="0" y="0"/>
          <a:chExt cx="0" cy="0"/>
        </a:xfrm>
      </p:grpSpPr>
      <p:sp>
        <p:nvSpPr>
          <p:cNvPr id="615" name="Shape 615"/>
          <p:cNvSpPr txBox="1"/>
          <p:nvPr>
            <p:ph type="title"/>
          </p:nvPr>
        </p:nvSpPr>
        <p:spPr>
          <a:xfrm>
            <a:off x="1696175" y="103600"/>
            <a:ext cx="56514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Today</a:t>
            </a:r>
          </a:p>
        </p:txBody>
      </p:sp>
      <p:graphicFrame>
        <p:nvGraphicFramePr>
          <p:cNvPr id="616" name="Shape 616"/>
          <p:cNvGraphicFramePr/>
          <p:nvPr/>
        </p:nvGraphicFramePr>
        <p:xfrm>
          <a:off x="952500" y="2133600"/>
          <a:ext cx="3000000" cy="3000000"/>
        </p:xfrm>
        <a:graphic>
          <a:graphicData uri="http://schemas.openxmlformats.org/drawingml/2006/table">
            <a:tbl>
              <a:tblPr>
                <a:noFill/>
                <a:tableStyleId>{E3B317E3-B17E-45E5-87F1-79EFC010B886}</a:tableStyleId>
              </a:tblPr>
              <a:tblGrid>
                <a:gridCol w="2413000"/>
                <a:gridCol w="2413000"/>
                <a:gridCol w="2413000"/>
              </a:tblGrid>
              <a:tr h="381000">
                <a:tc>
                  <a:txBody>
                    <a:bodyPr>
                      <a:noAutofit/>
                    </a:bodyPr>
                    <a:lstStyle/>
                    <a:p>
                      <a:pPr lvl="0" rtl="0" algn="ctr">
                        <a:spcBef>
                          <a:spcPts val="0"/>
                        </a:spcBef>
                        <a:buNone/>
                      </a:pPr>
                      <a:r>
                        <a:rPr b="1" lang="en" sz="1800"/>
                        <a:t>Planning Research</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b="1" lang="en" sz="1800"/>
                        <a:t>Conducting Research</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b="1" lang="en" sz="1800"/>
                        <a:t>Post-Research</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135050">
                <a:tc>
                  <a:txBody>
                    <a:bodyPr>
                      <a:noAutofit/>
                    </a:bodyPr>
                    <a:lstStyle/>
                    <a:p>
                      <a:pPr lvl="0" rtl="0" algn="ctr">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rtl="0">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rtl="0">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
        <p:nvSpPr>
          <p:cNvPr id="617" name="Shape 617"/>
          <p:cNvSpPr/>
          <p:nvPr/>
        </p:nvSpPr>
        <p:spPr>
          <a:xfrm>
            <a:off x="2621075" y="1345950"/>
            <a:ext cx="1330199" cy="592200"/>
          </a:xfrm>
          <a:prstGeom prst="rightArrow">
            <a:avLst>
              <a:gd fmla="val 50000" name="adj1"/>
              <a:gd fmla="val 50000" name="adj2"/>
            </a:avLst>
          </a:prstGeom>
          <a:solidFill>
            <a:srgbClr val="8E7CC3"/>
          </a:solidFill>
          <a:ln cap="flat" cmpd="sng" w="19050">
            <a:solidFill>
              <a:srgbClr val="351C7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8" name="Shape 618"/>
          <p:cNvSpPr/>
          <p:nvPr/>
        </p:nvSpPr>
        <p:spPr>
          <a:xfrm>
            <a:off x="5147375" y="1345950"/>
            <a:ext cx="1330199" cy="592200"/>
          </a:xfrm>
          <a:prstGeom prst="rightArrow">
            <a:avLst>
              <a:gd fmla="val 50000" name="adj1"/>
              <a:gd fmla="val 50000" name="adj2"/>
            </a:avLst>
          </a:prstGeom>
          <a:solidFill>
            <a:srgbClr val="8E7CC3"/>
          </a:solidFill>
          <a:ln cap="flat" cmpd="sng" w="19050">
            <a:solidFill>
              <a:srgbClr val="351C7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9" name="Shape 619"/>
          <p:cNvSpPr/>
          <p:nvPr/>
        </p:nvSpPr>
        <p:spPr>
          <a:xfrm>
            <a:off x="1543775" y="1150500"/>
            <a:ext cx="983099" cy="983099"/>
          </a:xfrm>
          <a:prstGeom prst="ellipse">
            <a:avLst/>
          </a:prstGeom>
          <a:solidFill>
            <a:srgbClr val="FF0000"/>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600"/>
              <a:t>1</a:t>
            </a:r>
          </a:p>
        </p:txBody>
      </p:sp>
      <p:sp>
        <p:nvSpPr>
          <p:cNvPr id="620" name="Shape 620"/>
          <p:cNvSpPr/>
          <p:nvPr/>
        </p:nvSpPr>
        <p:spPr>
          <a:xfrm>
            <a:off x="4021362" y="1150500"/>
            <a:ext cx="983099" cy="983099"/>
          </a:xfrm>
          <a:prstGeom prst="ellipse">
            <a:avLst/>
          </a:prstGeom>
          <a:solidFill>
            <a:srgbClr val="FFFF00"/>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600"/>
              <a:t>2</a:t>
            </a:r>
          </a:p>
        </p:txBody>
      </p:sp>
      <p:sp>
        <p:nvSpPr>
          <p:cNvPr id="621" name="Shape 621"/>
          <p:cNvSpPr/>
          <p:nvPr/>
        </p:nvSpPr>
        <p:spPr>
          <a:xfrm>
            <a:off x="6575162" y="1150500"/>
            <a:ext cx="983099" cy="983099"/>
          </a:xfrm>
          <a:prstGeom prst="ellipse">
            <a:avLst/>
          </a:prstGeom>
          <a:solidFill>
            <a:srgbClr val="00FF00"/>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600"/>
              <a:t>3</a:t>
            </a:r>
          </a:p>
        </p:txBody>
      </p:sp>
      <p:sp>
        <p:nvSpPr>
          <p:cNvPr id="622" name="Shape 622"/>
          <p:cNvSpPr txBox="1"/>
          <p:nvPr/>
        </p:nvSpPr>
        <p:spPr>
          <a:xfrm>
            <a:off x="5631075" y="3052375"/>
            <a:ext cx="3480900" cy="2106900"/>
          </a:xfrm>
          <a:prstGeom prst="rect">
            <a:avLst/>
          </a:prstGeom>
          <a:noFill/>
          <a:ln>
            <a:noFill/>
          </a:ln>
        </p:spPr>
        <p:txBody>
          <a:bodyPr anchorCtr="0" anchor="t" bIns="91425" lIns="91425" rIns="91425" tIns="91425">
            <a:noAutofit/>
          </a:bodyPr>
          <a:lstStyle/>
          <a:p>
            <a:pPr indent="0" lvl="0" marL="457200" rtl="0">
              <a:spcBef>
                <a:spcPts val="0"/>
              </a:spcBef>
              <a:buNone/>
            </a:pPr>
            <a:r>
              <a:rPr lang="en" sz="2400">
                <a:solidFill>
                  <a:srgbClr val="434343"/>
                </a:solidFill>
                <a:latin typeface="Open Sans"/>
                <a:ea typeface="Open Sans"/>
                <a:cs typeface="Open Sans"/>
                <a:sym typeface="Open Sans"/>
              </a:rPr>
              <a:t>enabling reuse</a:t>
            </a:r>
          </a:p>
          <a:p>
            <a:pPr indent="0" lvl="0" marL="457200" rtl="0">
              <a:spcBef>
                <a:spcPts val="0"/>
              </a:spcBef>
              <a:buNone/>
            </a:pPr>
            <a:r>
              <a:rPr lang="en" sz="2400">
                <a:solidFill>
                  <a:srgbClr val="434343"/>
                </a:solidFill>
                <a:latin typeface="Open Sans"/>
                <a:ea typeface="Open Sans"/>
                <a:cs typeface="Open Sans"/>
                <a:sym typeface="Open Sans"/>
              </a:rPr>
              <a:t>publishing data</a:t>
            </a:r>
          </a:p>
          <a:p>
            <a:pPr indent="0" lvl="0" marL="457200" rtl="0">
              <a:spcBef>
                <a:spcPts val="0"/>
              </a:spcBef>
              <a:buNone/>
            </a:pPr>
            <a:r>
              <a:rPr lang="en" sz="2400">
                <a:solidFill>
                  <a:srgbClr val="434343"/>
                </a:solidFill>
                <a:latin typeface="Open Sans"/>
                <a:ea typeface="Open Sans"/>
                <a:cs typeface="Open Sans"/>
                <a:sym typeface="Open Sans"/>
              </a:rPr>
              <a:t>citing data</a:t>
            </a:r>
          </a:p>
          <a:p>
            <a:pPr indent="0" lvl="0" marL="457200" rtl="0">
              <a:spcBef>
                <a:spcPts val="0"/>
              </a:spcBef>
              <a:buNone/>
            </a:pPr>
            <a:r>
              <a:rPr lang="en" sz="2400">
                <a:solidFill>
                  <a:srgbClr val="434343"/>
                </a:solidFill>
                <a:latin typeface="Open Sans"/>
                <a:ea typeface="Open Sans"/>
                <a:cs typeface="Open Sans"/>
                <a:sym typeface="Open Sans"/>
              </a:rPr>
              <a:t>licensing</a:t>
            </a:r>
          </a:p>
          <a:p>
            <a:pPr indent="0" lvl="0" marL="457200" rtl="0">
              <a:spcBef>
                <a:spcPts val="0"/>
              </a:spcBef>
              <a:buNone/>
            </a:pPr>
            <a:r>
              <a:rPr lang="en" sz="2400">
                <a:solidFill>
                  <a:srgbClr val="434343"/>
                </a:solidFill>
                <a:latin typeface="Open Sans"/>
                <a:ea typeface="Open Sans"/>
                <a:cs typeface="Open Sans"/>
                <a:sym typeface="Open Sans"/>
              </a:rPr>
              <a:t>sensitive data</a:t>
            </a:r>
          </a:p>
        </p:txBody>
      </p:sp>
      <p:sp>
        <p:nvSpPr>
          <p:cNvPr id="623" name="Shape 623"/>
          <p:cNvSpPr txBox="1"/>
          <p:nvPr/>
        </p:nvSpPr>
        <p:spPr>
          <a:xfrm>
            <a:off x="3067975" y="2911200"/>
            <a:ext cx="3051900" cy="3371100"/>
          </a:xfrm>
          <a:prstGeom prst="rect">
            <a:avLst/>
          </a:prstGeom>
          <a:noFill/>
          <a:ln>
            <a:noFill/>
          </a:ln>
        </p:spPr>
        <p:txBody>
          <a:bodyPr anchorCtr="0" anchor="ctr" bIns="91425" lIns="91425" rIns="91425" tIns="91425">
            <a:noAutofit/>
          </a:bodyPr>
          <a:lstStyle/>
          <a:p>
            <a:pPr indent="0" lvl="0" marL="457200" rtl="0">
              <a:spcBef>
                <a:spcPts val="0"/>
              </a:spcBef>
              <a:buNone/>
            </a:pPr>
            <a:r>
              <a:rPr lang="en" sz="2400">
                <a:solidFill>
                  <a:srgbClr val="434343"/>
                </a:solidFill>
                <a:latin typeface="Open Sans"/>
                <a:ea typeface="Open Sans"/>
                <a:cs typeface="Open Sans"/>
                <a:sym typeface="Open Sans"/>
              </a:rPr>
              <a:t>data collection</a:t>
            </a:r>
          </a:p>
          <a:p>
            <a:pPr indent="0" lvl="0" marL="457200" rtl="0">
              <a:spcBef>
                <a:spcPts val="0"/>
              </a:spcBef>
              <a:buNone/>
            </a:pPr>
            <a:r>
              <a:rPr lang="en" sz="2400">
                <a:solidFill>
                  <a:srgbClr val="434343"/>
                </a:solidFill>
                <a:latin typeface="Open Sans"/>
                <a:ea typeface="Open Sans"/>
                <a:cs typeface="Open Sans"/>
                <a:sym typeface="Open Sans"/>
              </a:rPr>
              <a:t>storage</a:t>
            </a:r>
          </a:p>
          <a:p>
            <a:pPr indent="0" lvl="0" marL="457200" rtl="0">
              <a:spcBef>
                <a:spcPts val="0"/>
              </a:spcBef>
              <a:buNone/>
            </a:pPr>
            <a:r>
              <a:rPr lang="en" sz="2400">
                <a:solidFill>
                  <a:srgbClr val="434343"/>
                </a:solidFill>
                <a:latin typeface="Open Sans"/>
                <a:ea typeface="Open Sans"/>
                <a:cs typeface="Open Sans"/>
                <a:sym typeface="Open Sans"/>
              </a:rPr>
              <a:t>collaboration</a:t>
            </a:r>
          </a:p>
          <a:p>
            <a:pPr indent="0" lvl="0" marL="457200" rtl="0">
              <a:spcBef>
                <a:spcPts val="0"/>
              </a:spcBef>
              <a:buNone/>
            </a:pPr>
            <a:r>
              <a:rPr lang="en" sz="2400">
                <a:solidFill>
                  <a:srgbClr val="434343"/>
                </a:solidFill>
                <a:latin typeface="Open Sans"/>
                <a:ea typeface="Open Sans"/>
                <a:cs typeface="Open Sans"/>
                <a:sym typeface="Open Sans"/>
              </a:rPr>
              <a:t>obsolescence</a:t>
            </a:r>
          </a:p>
          <a:p>
            <a:pPr indent="0" lvl="0" marL="457200" rtl="0">
              <a:spcBef>
                <a:spcPts val="0"/>
              </a:spcBef>
              <a:buNone/>
            </a:pPr>
            <a:r>
              <a:rPr lang="en" sz="2400">
                <a:solidFill>
                  <a:srgbClr val="434343"/>
                </a:solidFill>
                <a:latin typeface="Open Sans"/>
                <a:ea typeface="Open Sans"/>
                <a:cs typeface="Open Sans"/>
                <a:sym typeface="Open Sans"/>
              </a:rPr>
              <a:t>organisation</a:t>
            </a:r>
          </a:p>
          <a:p>
            <a:pPr indent="0" lvl="0" marL="457200" rtl="0">
              <a:spcBef>
                <a:spcPts val="0"/>
              </a:spcBef>
              <a:buNone/>
            </a:pPr>
            <a:r>
              <a:rPr lang="en" sz="2400">
                <a:solidFill>
                  <a:srgbClr val="434343"/>
                </a:solidFill>
                <a:latin typeface="Open Sans"/>
                <a:ea typeface="Open Sans"/>
                <a:cs typeface="Open Sans"/>
                <a:sym typeface="Open Sans"/>
              </a:rPr>
              <a:t>documentation</a:t>
            </a:r>
          </a:p>
          <a:p>
            <a:pPr indent="0" lvl="0" marL="457200" rtl="0">
              <a:spcBef>
                <a:spcPts val="0"/>
              </a:spcBef>
              <a:buNone/>
            </a:pPr>
            <a:r>
              <a:rPr lang="en" sz="2400">
                <a:solidFill>
                  <a:srgbClr val="434343"/>
                </a:solidFill>
                <a:latin typeface="Open Sans"/>
                <a:ea typeface="Open Sans"/>
                <a:cs typeface="Open Sans"/>
                <a:sym typeface="Open Sans"/>
              </a:rPr>
              <a:t>security</a:t>
            </a:r>
          </a:p>
          <a:p>
            <a:pPr indent="0" lvl="0" marL="457200" rtl="0">
              <a:spcBef>
                <a:spcPts val="0"/>
              </a:spcBef>
              <a:buNone/>
            </a:pPr>
            <a:r>
              <a:rPr lang="en" sz="2400">
                <a:solidFill>
                  <a:srgbClr val="434343"/>
                </a:solidFill>
                <a:latin typeface="Open Sans"/>
                <a:ea typeface="Open Sans"/>
                <a:cs typeface="Open Sans"/>
                <a:sym typeface="Open Sans"/>
              </a:rPr>
              <a:t>sensitive data</a:t>
            </a:r>
          </a:p>
        </p:txBody>
      </p:sp>
      <p:sp>
        <p:nvSpPr>
          <p:cNvPr id="624" name="Shape 624"/>
          <p:cNvSpPr txBox="1"/>
          <p:nvPr>
            <p:ph idx="1" type="body"/>
          </p:nvPr>
        </p:nvSpPr>
        <p:spPr>
          <a:xfrm>
            <a:off x="552975" y="3117750"/>
            <a:ext cx="3051900" cy="1714199"/>
          </a:xfrm>
          <a:prstGeom prst="rect">
            <a:avLst/>
          </a:prstGeom>
          <a:noFill/>
          <a:ln>
            <a:noFill/>
          </a:ln>
        </p:spPr>
        <p:txBody>
          <a:bodyPr anchorCtr="0" anchor="t" bIns="45700" lIns="91425" rIns="91425" tIns="45700">
            <a:noAutofit/>
          </a:bodyPr>
          <a:lstStyle/>
          <a:p>
            <a:pPr indent="0" lvl="0" marL="457200" rtl="0">
              <a:spcBef>
                <a:spcPts val="0"/>
              </a:spcBef>
              <a:buNone/>
            </a:pPr>
            <a:r>
              <a:rPr lang="en" sz="2400">
                <a:solidFill>
                  <a:srgbClr val="434343"/>
                </a:solidFill>
                <a:latin typeface="Open Sans"/>
                <a:ea typeface="Open Sans"/>
                <a:cs typeface="Open Sans"/>
                <a:sym typeface="Open Sans"/>
              </a:rPr>
              <a:t>know your data</a:t>
            </a:r>
          </a:p>
          <a:p>
            <a:pPr indent="0" lvl="0" marL="457200" rtl="0">
              <a:spcBef>
                <a:spcPts val="0"/>
              </a:spcBef>
              <a:buNone/>
            </a:pPr>
            <a:r>
              <a:rPr lang="en" sz="2400">
                <a:solidFill>
                  <a:srgbClr val="434343"/>
                </a:solidFill>
                <a:latin typeface="Open Sans"/>
                <a:ea typeface="Open Sans"/>
                <a:cs typeface="Open Sans"/>
                <a:sym typeface="Open Sans"/>
              </a:rPr>
              <a:t>roles and responsibilities </a:t>
            </a:r>
          </a:p>
          <a:p>
            <a:pPr indent="0" lvl="0" marL="457200" rtl="0">
              <a:spcBef>
                <a:spcPts val="0"/>
              </a:spcBef>
              <a:buNone/>
            </a:pPr>
            <a:r>
              <a:rPr lang="en" sz="2400">
                <a:solidFill>
                  <a:srgbClr val="434343"/>
                </a:solidFill>
                <a:latin typeface="Open Sans"/>
                <a:ea typeface="Open Sans"/>
                <a:cs typeface="Open Sans"/>
                <a:sym typeface="Open Sans"/>
              </a:rPr>
              <a:t>costs</a:t>
            </a:r>
          </a:p>
          <a:p>
            <a:pPr indent="-342900" lvl="0" marL="342900" marR="0" rtl="0" algn="l">
              <a:spcBef>
                <a:spcPts val="0"/>
              </a:spcBef>
              <a:buClr>
                <a:schemeClr val="dk1"/>
              </a:buClr>
              <a:buSzPct val="133333"/>
              <a:buFont typeface="Arial"/>
              <a:buNone/>
            </a:pPr>
            <a:r>
              <a:t/>
            </a:r>
            <a:endParaRPr sz="2400">
              <a:solidFill>
                <a:srgbClr val="434343"/>
              </a:solidFill>
              <a:latin typeface="Open Sans"/>
              <a:ea typeface="Open Sans"/>
              <a:cs typeface="Open Sans"/>
              <a:sym typeface="Open Sans"/>
            </a:endParaRPr>
          </a:p>
          <a:p>
            <a:pPr indent="-203200" lvl="0" marL="203200" marR="0" rtl="0" algn="l">
              <a:spcBef>
                <a:spcPts val="0"/>
              </a:spcBef>
              <a:buClr>
                <a:schemeClr val="dk1"/>
              </a:buClr>
              <a:buSzPct val="133333"/>
              <a:buFont typeface="Arial"/>
              <a:buNone/>
            </a:pPr>
            <a:r>
              <a:t/>
            </a:r>
            <a:endParaRPr sz="2400">
              <a:solidFill>
                <a:srgbClr val="434343"/>
              </a:solidFill>
              <a:latin typeface="Open Sans"/>
              <a:ea typeface="Open Sans"/>
              <a:cs typeface="Open Sans"/>
              <a:sym typeface="Open Sans"/>
            </a:endParaRP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8" name="Shape 628"/>
        <p:cNvGrpSpPr/>
        <p:nvPr/>
      </p:nvGrpSpPr>
      <p:grpSpPr>
        <a:xfrm>
          <a:off x="0" y="0"/>
          <a:ext cx="0" cy="0"/>
          <a:chOff x="0" y="0"/>
          <a:chExt cx="0" cy="0"/>
        </a:xfrm>
      </p:grpSpPr>
      <p:sp>
        <p:nvSpPr>
          <p:cNvPr id="629" name="Shape 629"/>
          <p:cNvSpPr txBox="1"/>
          <p:nvPr>
            <p:ph type="title"/>
          </p:nvPr>
        </p:nvSpPr>
        <p:spPr>
          <a:xfrm>
            <a:off x="1696175" y="2999200"/>
            <a:ext cx="56514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Plan for Success</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3" name="Shape 633"/>
        <p:cNvGrpSpPr/>
        <p:nvPr/>
      </p:nvGrpSpPr>
      <p:grpSpPr>
        <a:xfrm>
          <a:off x="0" y="0"/>
          <a:ext cx="0" cy="0"/>
          <a:chOff x="0" y="0"/>
          <a:chExt cx="0" cy="0"/>
        </a:xfrm>
      </p:grpSpPr>
      <p:sp>
        <p:nvSpPr>
          <p:cNvPr id="634" name="Shape 634"/>
          <p:cNvSpPr txBox="1"/>
          <p:nvPr>
            <p:ph type="title"/>
          </p:nvPr>
        </p:nvSpPr>
        <p:spPr>
          <a:xfrm>
            <a:off x="1696175" y="256000"/>
            <a:ext cx="56514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Thank you</a:t>
            </a:r>
          </a:p>
        </p:txBody>
      </p:sp>
      <p:sp>
        <p:nvSpPr>
          <p:cNvPr id="635" name="Shape 635"/>
          <p:cNvSpPr/>
          <p:nvPr/>
        </p:nvSpPr>
        <p:spPr>
          <a:xfrm>
            <a:off x="1039625" y="2065425"/>
            <a:ext cx="7274700" cy="4241400"/>
          </a:xfrm>
          <a:prstGeom prst="roundRect">
            <a:avLst>
              <a:gd fmla="val 16667" name="adj"/>
            </a:avLst>
          </a:prstGeom>
          <a:solidFill>
            <a:srgbClr val="EAD1DC"/>
          </a:solidFill>
          <a:ln>
            <a:noFill/>
          </a:ln>
        </p:spPr>
        <p:txBody>
          <a:bodyPr anchorCtr="0" anchor="t" bIns="91425" lIns="91425" rIns="91425" tIns="91425">
            <a:noAutofit/>
          </a:bodyPr>
          <a:lstStyle/>
          <a:p>
            <a:pPr lvl="0" rtl="0" algn="ctr">
              <a:spcBef>
                <a:spcPts val="0"/>
              </a:spcBef>
              <a:buClr>
                <a:schemeClr val="dk1"/>
              </a:buClr>
              <a:buSzPct val="45833"/>
              <a:buFont typeface="Arial"/>
              <a:buNone/>
            </a:pPr>
            <a:r>
              <a:rPr b="1" lang="en" sz="2400">
                <a:solidFill>
                  <a:schemeClr val="dk1"/>
                </a:solidFill>
              </a:rPr>
              <a:t>Where to get help</a:t>
            </a:r>
          </a:p>
          <a:p>
            <a:pPr lvl="0" rtl="0" algn="ctr">
              <a:spcBef>
                <a:spcPts val="0"/>
              </a:spcBef>
              <a:buClr>
                <a:schemeClr val="dk1"/>
              </a:buClr>
              <a:buFont typeface="Arial"/>
              <a:buNone/>
            </a:pPr>
            <a:r>
              <a:t/>
            </a:r>
            <a:endParaRPr sz="2400">
              <a:solidFill>
                <a:schemeClr val="dk1"/>
              </a:solidFill>
            </a:endParaRPr>
          </a:p>
          <a:p>
            <a:pPr lvl="0" rtl="0" algn="ctr">
              <a:spcBef>
                <a:spcPts val="0"/>
              </a:spcBef>
              <a:buClr>
                <a:schemeClr val="dk1"/>
              </a:buClr>
              <a:buSzPct val="45833"/>
              <a:buFont typeface="Arial"/>
              <a:buNone/>
            </a:pPr>
            <a:r>
              <a:rPr b="1" lang="en" sz="2400">
                <a:solidFill>
                  <a:srgbClr val="FF0000"/>
                </a:solidFill>
              </a:rPr>
              <a:t>[TODO] Your Research Data Coordinator</a:t>
            </a:r>
          </a:p>
          <a:p>
            <a:pPr lvl="0" rtl="0" algn="ctr">
              <a:spcBef>
                <a:spcPts val="0"/>
              </a:spcBef>
              <a:buClr>
                <a:schemeClr val="dk1"/>
              </a:buClr>
              <a:buSzPct val="45833"/>
              <a:buFont typeface="Arial"/>
              <a:buNone/>
            </a:pPr>
            <a:r>
              <a:rPr b="1" lang="en" sz="2400">
                <a:solidFill>
                  <a:srgbClr val="FF0000"/>
                </a:solidFill>
              </a:rPr>
              <a:t>Your eResearch Analyst</a:t>
            </a:r>
          </a:p>
          <a:p>
            <a:pPr lvl="0" rtl="0" algn="ctr">
              <a:spcBef>
                <a:spcPts val="0"/>
              </a:spcBef>
              <a:buClr>
                <a:schemeClr val="dk1"/>
              </a:buClr>
              <a:buFont typeface="Arial"/>
              <a:buNone/>
            </a:pPr>
            <a:r>
              <a:t/>
            </a:r>
            <a:endParaRPr b="1" sz="2400">
              <a:solidFill>
                <a:srgbClr val="FF0000"/>
              </a:solidFill>
            </a:endParaRPr>
          </a:p>
          <a:p>
            <a:pPr lvl="0" rtl="0" algn="ctr">
              <a:spcBef>
                <a:spcPts val="0"/>
              </a:spcBef>
              <a:buClr>
                <a:schemeClr val="dk1"/>
              </a:buClr>
              <a:buSzPct val="45833"/>
              <a:buFont typeface="Arial"/>
              <a:buNone/>
            </a:pPr>
            <a:r>
              <a:rPr b="1" lang="en" sz="2400">
                <a:solidFill>
                  <a:srgbClr val="FF0000"/>
                </a:solidFill>
              </a:rPr>
              <a:t>Management and Storage of Research Data and Materials Policy</a:t>
            </a:r>
          </a:p>
          <a:p>
            <a:pPr lvl="0" rtl="0" algn="ctr">
              <a:spcBef>
                <a:spcPts val="0"/>
              </a:spcBef>
              <a:buClr>
                <a:schemeClr val="dk1"/>
              </a:buClr>
              <a:buFont typeface="Arial"/>
              <a:buNone/>
            </a:pPr>
            <a:r>
              <a:t/>
            </a:r>
            <a:endParaRPr b="1" sz="2400">
              <a:solidFill>
                <a:srgbClr val="FF0000"/>
              </a:solidFill>
            </a:endParaRPr>
          </a:p>
          <a:p>
            <a:pPr lvl="0" rtl="0" algn="ctr">
              <a:spcBef>
                <a:spcPts val="0"/>
              </a:spcBef>
              <a:buClr>
                <a:schemeClr val="dk1"/>
              </a:buClr>
              <a:buSzPct val="45833"/>
              <a:buFont typeface="Arial"/>
              <a:buNone/>
            </a:pPr>
            <a:r>
              <a:rPr b="1" lang="en" sz="2400">
                <a:solidFill>
                  <a:srgbClr val="FF0000"/>
                </a:solidFill>
              </a:rPr>
              <a:t>Open Access to Research Publications and Data Policy</a:t>
            </a:r>
          </a:p>
        </p:txBody>
      </p:sp>
      <p:sp>
        <p:nvSpPr>
          <p:cNvPr id="636" name="Shape 636"/>
          <p:cNvSpPr txBox="1"/>
          <p:nvPr/>
        </p:nvSpPr>
        <p:spPr>
          <a:xfrm>
            <a:off x="744400" y="1132050"/>
            <a:ext cx="7733400" cy="505200"/>
          </a:xfrm>
          <a:prstGeom prst="rect">
            <a:avLst/>
          </a:prstGeom>
          <a:noFill/>
          <a:ln>
            <a:noFill/>
          </a:ln>
        </p:spPr>
        <p:txBody>
          <a:bodyPr anchorCtr="0" anchor="t" bIns="91425" lIns="91425" rIns="91425" tIns="91425">
            <a:noAutofit/>
          </a:bodyPr>
          <a:lstStyle/>
          <a:p>
            <a:pPr lvl="0" algn="ctr">
              <a:spcBef>
                <a:spcPts val="0"/>
              </a:spcBef>
              <a:buNone/>
            </a:pPr>
            <a:r>
              <a:rPr b="1" lang="en" sz="2400">
                <a:solidFill>
                  <a:srgbClr val="FF0000"/>
                </a:solidFill>
              </a:rPr>
              <a:t>[TODO] Insert Link to Evaluation Survey</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0" name="Shape 640"/>
        <p:cNvGrpSpPr/>
        <p:nvPr/>
      </p:nvGrpSpPr>
      <p:grpSpPr>
        <a:xfrm>
          <a:off x="0" y="0"/>
          <a:ext cx="0" cy="0"/>
          <a:chOff x="0" y="0"/>
          <a:chExt cx="0" cy="0"/>
        </a:xfrm>
      </p:grpSpPr>
      <p:sp>
        <p:nvSpPr>
          <p:cNvPr id="641" name="Shape 641"/>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 sz="1200"/>
              <a:t>We wish to give due attribution to the following images, licensed under Creative Commons and released to the Public Domain, used within this presentation:</a:t>
            </a:r>
          </a:p>
        </p:txBody>
      </p:sp>
      <p:sp>
        <p:nvSpPr>
          <p:cNvPr id="642" name="Shape 642"/>
          <p:cNvSpPr txBox="1"/>
          <p:nvPr>
            <p:ph idx="1" type="body"/>
          </p:nvPr>
        </p:nvSpPr>
        <p:spPr>
          <a:xfrm>
            <a:off x="457200" y="914400"/>
            <a:ext cx="8229600" cy="45261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Clr>
                <a:schemeClr val="dk1"/>
              </a:buClr>
              <a:buSzPct val="100000"/>
              <a:buFont typeface="Arial"/>
              <a:buNone/>
            </a:pPr>
            <a:r>
              <a:rPr lang="en" sz="1100" u="sng">
                <a:solidFill>
                  <a:schemeClr val="hlink"/>
                </a:solidFill>
                <a:hlinkClick r:id="rId3"/>
              </a:rPr>
              <a:t>https://commons.wikimedia.org/wiki/File:Edison_Lightbulb_Drawings_2_Mus%C3%A9e_des_Lettres_et_Manuscrits.jpg</a:t>
            </a:r>
          </a:p>
          <a:p>
            <a:pPr lvl="0" rtl="0">
              <a:spcBef>
                <a:spcPts val="0"/>
              </a:spcBef>
              <a:buClr>
                <a:schemeClr val="dk1"/>
              </a:buClr>
              <a:buSzPct val="100000"/>
              <a:buFont typeface="Arial"/>
              <a:buNone/>
            </a:pPr>
            <a:r>
              <a:rPr lang="en" sz="1100" u="sng">
                <a:solidFill>
                  <a:schemeClr val="hlink"/>
                </a:solidFill>
                <a:hlinkClick r:id="rId4"/>
              </a:rPr>
              <a:t>https://commons.wikimedia.org/wiki/File:Grand_Turk(34).jpg</a:t>
            </a:r>
          </a:p>
          <a:p>
            <a:pPr lvl="0" rtl="0">
              <a:spcBef>
                <a:spcPts val="0"/>
              </a:spcBef>
              <a:buClr>
                <a:schemeClr val="dk1"/>
              </a:buClr>
              <a:buSzPct val="100000"/>
              <a:buFont typeface="Arial"/>
              <a:buNone/>
            </a:pPr>
            <a:r>
              <a:rPr lang="en" sz="1100" u="sng">
                <a:solidFill>
                  <a:schemeClr val="hlink"/>
                </a:solidFill>
                <a:hlinkClick r:id="rId5"/>
              </a:rPr>
              <a:t>https://commons.wikimedia.org/wiki/File:DNA_Sequencing_Cost_per_Genome_Over_Time.jpg</a:t>
            </a:r>
          </a:p>
          <a:p>
            <a:pPr lvl="0" rtl="0">
              <a:spcBef>
                <a:spcPts val="0"/>
              </a:spcBef>
              <a:buClr>
                <a:schemeClr val="dk1"/>
              </a:buClr>
              <a:buSzPct val="100000"/>
              <a:buFont typeface="Arial"/>
              <a:buNone/>
            </a:pPr>
            <a:r>
              <a:rPr lang="en" sz="1100" u="sng">
                <a:solidFill>
                  <a:schemeClr val="hlink"/>
                </a:solidFill>
                <a:hlinkClick r:id="rId6"/>
              </a:rPr>
              <a:t>https://commons.wikimedia.org/wiki/File:Orange-Fruit-Pieces.jpg</a:t>
            </a:r>
          </a:p>
          <a:p>
            <a:pPr lvl="0" rtl="0">
              <a:spcBef>
                <a:spcPts val="0"/>
              </a:spcBef>
              <a:buClr>
                <a:schemeClr val="dk1"/>
              </a:buClr>
              <a:buSzPct val="100000"/>
              <a:buFont typeface="Arial"/>
              <a:buNone/>
            </a:pPr>
            <a:r>
              <a:rPr lang="en" sz="1100" u="sng">
                <a:solidFill>
                  <a:schemeClr val="hlink"/>
                </a:solidFill>
                <a:hlinkClick r:id="rId7"/>
              </a:rPr>
              <a:t>https://en.wikipedia.org/wiki/File:AMS_Euler_sample_text.svg</a:t>
            </a:r>
          </a:p>
          <a:p>
            <a:pPr lvl="0" rtl="0">
              <a:spcBef>
                <a:spcPts val="0"/>
              </a:spcBef>
              <a:buClr>
                <a:schemeClr val="dk1"/>
              </a:buClr>
              <a:buSzPct val="100000"/>
              <a:buFont typeface="Arial"/>
              <a:buNone/>
            </a:pPr>
            <a:r>
              <a:rPr lang="en" sz="1100" u="sng">
                <a:solidFill>
                  <a:schemeClr val="hlink"/>
                </a:solidFill>
                <a:hlinkClick r:id="rId8"/>
              </a:rPr>
              <a:t>https://commons.wikimedia.org/wiki/File:Video_Camera.JPG</a:t>
            </a:r>
          </a:p>
          <a:p>
            <a:pPr lvl="0" rtl="0">
              <a:spcBef>
                <a:spcPts val="0"/>
              </a:spcBef>
              <a:buClr>
                <a:schemeClr val="dk1"/>
              </a:buClr>
              <a:buSzPct val="100000"/>
              <a:buFont typeface="Arial"/>
              <a:buNone/>
            </a:pPr>
            <a:r>
              <a:rPr lang="en" sz="1100" u="sng">
                <a:solidFill>
                  <a:schemeClr val="hlink"/>
                </a:solidFill>
                <a:hlinkClick r:id="rId9"/>
              </a:rPr>
              <a:t>https://upload.wikimedia.org/wikipedia/commons/2/2b/VariableFrequency.jpg</a:t>
            </a:r>
          </a:p>
          <a:p>
            <a:pPr lvl="0" rtl="0">
              <a:spcBef>
                <a:spcPts val="0"/>
              </a:spcBef>
              <a:buClr>
                <a:schemeClr val="dk1"/>
              </a:buClr>
              <a:buSzPct val="100000"/>
              <a:buFont typeface="Arial"/>
              <a:buNone/>
            </a:pPr>
            <a:r>
              <a:rPr lang="en" sz="1100" u="sng">
                <a:solidFill>
                  <a:schemeClr val="hlink"/>
                </a:solidFill>
                <a:hlinkClick r:id="rId10"/>
              </a:rPr>
              <a:t>https://commons.wikimedia.org/wiki/File:Ant_SEM.jpg</a:t>
            </a:r>
          </a:p>
          <a:p>
            <a:pPr lvl="0" rtl="0">
              <a:spcBef>
                <a:spcPts val="0"/>
              </a:spcBef>
              <a:buClr>
                <a:schemeClr val="dk1"/>
              </a:buClr>
              <a:buSzPct val="100000"/>
              <a:buFont typeface="Arial"/>
              <a:buNone/>
            </a:pPr>
            <a:r>
              <a:rPr lang="en" sz="1100" u="sng">
                <a:solidFill>
                  <a:schemeClr val="hlink"/>
                </a:solidFill>
                <a:hlinkClick r:id="rId11"/>
              </a:rPr>
              <a:t>https://commons.wikimedia.org/wiki/File:Digital_Elevation_Model_-_Red_Rocks_Amphitheater,_Colorado.jpg</a:t>
            </a:r>
          </a:p>
          <a:p>
            <a:pPr lvl="0" rtl="0">
              <a:spcBef>
                <a:spcPts val="0"/>
              </a:spcBef>
              <a:buClr>
                <a:schemeClr val="dk1"/>
              </a:buClr>
              <a:buSzPct val="100000"/>
              <a:buFont typeface="Arial"/>
              <a:buNone/>
            </a:pPr>
            <a:r>
              <a:rPr lang="en" sz="1100" u="sng">
                <a:solidFill>
                  <a:schemeClr val="hlink"/>
                </a:solidFill>
                <a:hlinkClick r:id="rId12"/>
              </a:rPr>
              <a:t>https://commons.wikimedia.org/wiki/File:Old_book_bindings.jpg</a:t>
            </a:r>
          </a:p>
          <a:p>
            <a:pPr lvl="0" rtl="0">
              <a:spcBef>
                <a:spcPts val="0"/>
              </a:spcBef>
              <a:buClr>
                <a:schemeClr val="dk1"/>
              </a:buClr>
              <a:buSzPct val="100000"/>
              <a:buFont typeface="Arial"/>
              <a:buNone/>
            </a:pPr>
            <a:r>
              <a:rPr lang="en" sz="1100" u="sng">
                <a:solidFill>
                  <a:schemeClr val="hlink"/>
                </a:solidFill>
                <a:hlinkClick r:id="rId13"/>
              </a:rPr>
              <a:t>https://commons.wikimedia.org/wiki/File:Game_of_life_fpento.svg</a:t>
            </a:r>
          </a:p>
          <a:p>
            <a:pPr lvl="0" rtl="0">
              <a:spcBef>
                <a:spcPts val="0"/>
              </a:spcBef>
              <a:buClr>
                <a:schemeClr val="dk1"/>
              </a:buClr>
              <a:buSzPct val="100000"/>
              <a:buFont typeface="Arial"/>
              <a:buNone/>
            </a:pPr>
            <a:r>
              <a:rPr lang="en" sz="1100" u="sng">
                <a:solidFill>
                  <a:schemeClr val="hlink"/>
                </a:solidFill>
                <a:hlinkClick r:id="rId14"/>
              </a:rPr>
              <a:t>https://commons.wikimedia.org/wiki/File:Amsterdam_-_Hats_-_0931.jpg</a:t>
            </a:r>
          </a:p>
          <a:p>
            <a:pPr lvl="0" rtl="0">
              <a:spcBef>
                <a:spcPts val="0"/>
              </a:spcBef>
              <a:buClr>
                <a:schemeClr val="dk1"/>
              </a:buClr>
              <a:buSzPct val="100000"/>
              <a:buFont typeface="Arial"/>
              <a:buNone/>
            </a:pPr>
            <a:r>
              <a:rPr lang="en" sz="1100" u="sng">
                <a:solidFill>
                  <a:schemeClr val="hlink"/>
                </a:solidFill>
                <a:hlinkClick r:id="rId15"/>
              </a:rPr>
              <a:t>https://commons.wikimedia.org/wiki/File:Antonov_An-225_landing_at_Gostomel_Airport.jpeg</a:t>
            </a:r>
          </a:p>
          <a:p>
            <a:pPr lvl="0" rtl="0">
              <a:spcBef>
                <a:spcPts val="0"/>
              </a:spcBef>
              <a:buClr>
                <a:schemeClr val="dk1"/>
              </a:buClr>
              <a:buSzPct val="100000"/>
              <a:buFont typeface="Arial"/>
              <a:buNone/>
            </a:pPr>
            <a:r>
              <a:rPr lang="en" sz="1100" u="sng">
                <a:solidFill>
                  <a:schemeClr val="hlink"/>
                </a:solidFill>
                <a:hlinkClick r:id="rId16"/>
              </a:rPr>
              <a:t>https://commons.wikimedia.org/wiki/File:Hard_disk_Western_Digital_WD740_1_(dark1).jpg</a:t>
            </a:r>
          </a:p>
          <a:p>
            <a:pPr lvl="0" rtl="0">
              <a:spcBef>
                <a:spcPts val="0"/>
              </a:spcBef>
              <a:buClr>
                <a:schemeClr val="dk1"/>
              </a:buClr>
              <a:buSzPct val="100000"/>
              <a:buFont typeface="Arial"/>
              <a:buNone/>
            </a:pPr>
            <a:r>
              <a:rPr lang="en" sz="1100" u="sng">
                <a:solidFill>
                  <a:schemeClr val="hlink"/>
                </a:solidFill>
                <a:hlinkClick r:id="rId17"/>
              </a:rPr>
              <a:t>https://commons.wikimedia.org/wiki/File:SanDisk_Cruzer_Micro.png</a:t>
            </a:r>
          </a:p>
          <a:p>
            <a:pPr lvl="0" rtl="0">
              <a:spcBef>
                <a:spcPts val="0"/>
              </a:spcBef>
              <a:buClr>
                <a:schemeClr val="dk1"/>
              </a:buClr>
              <a:buSzPct val="100000"/>
              <a:buFont typeface="Arial"/>
              <a:buNone/>
            </a:pPr>
            <a:r>
              <a:rPr lang="en" sz="1100" u="sng">
                <a:solidFill>
                  <a:schemeClr val="hlink"/>
                </a:solidFill>
                <a:hlinkClick r:id="rId18"/>
              </a:rPr>
              <a:t>https://commons.wikimedia.org/wiki/File:Compact_disc.svg</a:t>
            </a:r>
          </a:p>
          <a:p>
            <a:pPr lvl="0" rtl="0">
              <a:spcBef>
                <a:spcPts val="0"/>
              </a:spcBef>
              <a:buClr>
                <a:schemeClr val="dk1"/>
              </a:buClr>
              <a:buSzPct val="100000"/>
              <a:buFont typeface="Arial"/>
              <a:buNone/>
            </a:pPr>
            <a:r>
              <a:rPr lang="en" sz="1100" u="sng">
                <a:solidFill>
                  <a:schemeClr val="hlink"/>
                </a:solidFill>
                <a:hlinkClick r:id="rId19"/>
              </a:rPr>
              <a:t>https://commons.wikimedia.org/wiki/File:Floppy_disk_2009_G1.jpg</a:t>
            </a:r>
          </a:p>
          <a:p>
            <a:pPr lvl="0" rtl="0">
              <a:spcBef>
                <a:spcPts val="0"/>
              </a:spcBef>
              <a:buClr>
                <a:schemeClr val="dk1"/>
              </a:buClr>
              <a:buSzPct val="100000"/>
              <a:buFont typeface="Arial"/>
              <a:buNone/>
            </a:pPr>
            <a:r>
              <a:rPr lang="en" sz="1100" u="sng">
                <a:solidFill>
                  <a:schemeClr val="hlink"/>
                </a:solidFill>
                <a:hlinkClick r:id="rId20"/>
              </a:rPr>
              <a:t>https://commons.wikimedia.org/wiki/File:Delorean_DMC-12_Time_Machine_in_San_Francisco.JPG</a:t>
            </a:r>
          </a:p>
          <a:p>
            <a:pPr lvl="0" rtl="0">
              <a:spcBef>
                <a:spcPts val="0"/>
              </a:spcBef>
              <a:buClr>
                <a:schemeClr val="dk1"/>
              </a:buClr>
              <a:buSzPct val="100000"/>
              <a:buFont typeface="Arial"/>
              <a:buNone/>
            </a:pPr>
            <a:r>
              <a:rPr lang="en" sz="1100" u="sng">
                <a:solidFill>
                  <a:schemeClr val="hlink"/>
                </a:solidFill>
                <a:hlinkClick r:id="rId21"/>
              </a:rPr>
              <a:t>https://commons.wikimedia.org/wiki/File:FA-18_Hornet_breaking_sound_barrier_(7_July_1999)_-_filtered.jpg</a:t>
            </a:r>
          </a:p>
          <a:p>
            <a:pPr lvl="0">
              <a:spcBef>
                <a:spcPts val="0"/>
              </a:spcBef>
              <a:buNone/>
            </a:pPr>
            <a:r>
              <a:t/>
            </a:r>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idx="1" type="body"/>
          </p:nvPr>
        </p:nvSpPr>
        <p:spPr>
          <a:xfrm>
            <a:off x="381175" y="1742900"/>
            <a:ext cx="8514899" cy="2730599"/>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2200">
              <a:solidFill>
                <a:srgbClr val="434343"/>
              </a:solidFill>
              <a:latin typeface="Open Sans"/>
              <a:ea typeface="Open Sans"/>
              <a:cs typeface="Open Sans"/>
              <a:sym typeface="Open Sans"/>
            </a:endParaRPr>
          </a:p>
          <a:p>
            <a:pPr indent="0" lvl="0" marL="0" marR="0" rtl="0" algn="ctr">
              <a:spcBef>
                <a:spcPts val="0"/>
              </a:spcBef>
              <a:buNone/>
            </a:pPr>
            <a:r>
              <a:rPr i="1" lang="en">
                <a:solidFill>
                  <a:srgbClr val="434343"/>
                </a:solidFill>
                <a:latin typeface="Open Sans"/>
                <a:ea typeface="Open Sans"/>
                <a:cs typeface="Open Sans"/>
                <a:sym typeface="Open Sans"/>
              </a:rPr>
              <a:t>“Outline plans for the management of data produced as a result of the proposed research, including but not limited to storage, access and re-use arrangements.”</a:t>
            </a:r>
          </a:p>
        </p:txBody>
      </p:sp>
      <p:sp>
        <p:nvSpPr>
          <p:cNvPr id="87" name="Shape 87"/>
          <p:cNvSpPr txBox="1"/>
          <p:nvPr/>
        </p:nvSpPr>
        <p:spPr>
          <a:xfrm>
            <a:off x="3331000" y="4768425"/>
            <a:ext cx="4684200" cy="602700"/>
          </a:xfrm>
          <a:prstGeom prst="rect">
            <a:avLst/>
          </a:prstGeom>
          <a:noFill/>
          <a:ln>
            <a:noFill/>
          </a:ln>
        </p:spPr>
        <p:txBody>
          <a:bodyPr anchorCtr="0" anchor="t" bIns="91425" lIns="91425" rIns="91425" tIns="91425">
            <a:noAutofit/>
          </a:bodyPr>
          <a:lstStyle/>
          <a:p>
            <a:pPr lvl="0" rtl="0" algn="r">
              <a:spcBef>
                <a:spcPts val="0"/>
              </a:spcBef>
              <a:buNone/>
            </a:pPr>
            <a:r>
              <a:rPr lang="en" sz="1800">
                <a:solidFill>
                  <a:schemeClr val="dk1"/>
                </a:solidFill>
              </a:rPr>
              <a:t>— Discovery Projects </a:t>
            </a:r>
            <a:r>
              <a:rPr i="1" lang="en" sz="1800">
                <a:solidFill>
                  <a:schemeClr val="dk1"/>
                </a:solidFill>
              </a:rPr>
              <a:t>Instructions</a:t>
            </a:r>
            <a:r>
              <a:rPr lang="en" sz="1800">
                <a:solidFill>
                  <a:schemeClr val="dk1"/>
                </a:solidFill>
              </a:rPr>
              <a:t> </a:t>
            </a:r>
          </a:p>
          <a:p>
            <a:pPr lvl="0" rtl="0" algn="r">
              <a:spcBef>
                <a:spcPts val="0"/>
              </a:spcBef>
              <a:buNone/>
            </a:pPr>
            <a:r>
              <a:rPr lang="en" sz="1800"/>
              <a:t>http://bit.ly/1U1CugZ</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p:nvPr/>
        </p:nvSpPr>
        <p:spPr>
          <a:xfrm>
            <a:off x="882175" y="658425"/>
            <a:ext cx="7664400" cy="5638800"/>
          </a:xfrm>
          <a:prstGeom prst="roundRect">
            <a:avLst>
              <a:gd fmla="val 16667" name="adj"/>
            </a:avLst>
          </a:prstGeom>
          <a:solidFill>
            <a:schemeClr val="lt1"/>
          </a:solidFill>
          <a:ln>
            <a:noFill/>
          </a:ln>
        </p:spPr>
        <p:txBody>
          <a:bodyPr anchorCtr="0" anchor="ctr" bIns="91425" lIns="91425" rIns="91425" tIns="91425">
            <a:noAutofit/>
          </a:bodyPr>
          <a:lstStyle/>
          <a:p>
            <a:pPr lvl="0" rtl="0">
              <a:spcBef>
                <a:spcPts val="0"/>
              </a:spcBef>
              <a:buNone/>
            </a:pPr>
            <a:r>
              <a:t/>
            </a:r>
            <a:endParaRPr sz="1800">
              <a:solidFill>
                <a:srgbClr val="434343"/>
              </a:solidFill>
              <a:latin typeface="Open Sans"/>
              <a:ea typeface="Open Sans"/>
              <a:cs typeface="Open Sans"/>
              <a:sym typeface="Open Sans"/>
            </a:endParaRPr>
          </a:p>
        </p:txBody>
      </p:sp>
      <p:sp>
        <p:nvSpPr>
          <p:cNvPr id="93" name="Shape 93"/>
          <p:cNvSpPr txBox="1"/>
          <p:nvPr>
            <p:ph type="title"/>
          </p:nvPr>
        </p:nvSpPr>
        <p:spPr>
          <a:xfrm>
            <a:off x="1696175" y="789400"/>
            <a:ext cx="5651400" cy="786599"/>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b="0" lang="en">
                <a:latin typeface="Calibri"/>
                <a:ea typeface="Calibri"/>
                <a:cs typeface="Calibri"/>
                <a:sym typeface="Calibri"/>
              </a:rPr>
              <a:t>Today</a:t>
            </a:r>
          </a:p>
        </p:txBody>
      </p:sp>
      <p:graphicFrame>
        <p:nvGraphicFramePr>
          <p:cNvPr id="94" name="Shape 94"/>
          <p:cNvGraphicFramePr/>
          <p:nvPr/>
        </p:nvGraphicFramePr>
        <p:xfrm>
          <a:off x="1104900" y="3276600"/>
          <a:ext cx="3000000" cy="3000000"/>
        </p:xfrm>
        <a:graphic>
          <a:graphicData uri="http://schemas.openxmlformats.org/drawingml/2006/table">
            <a:tbl>
              <a:tblPr>
                <a:noFill/>
                <a:tableStyleId>{E3B317E3-B17E-45E5-87F1-79EFC010B886}</a:tableStyleId>
              </a:tblPr>
              <a:tblGrid>
                <a:gridCol w="2413000"/>
                <a:gridCol w="2413000"/>
                <a:gridCol w="2413000"/>
              </a:tblGrid>
              <a:tr h="381000">
                <a:tc>
                  <a:txBody>
                    <a:bodyPr>
                      <a:noAutofit/>
                    </a:bodyPr>
                    <a:lstStyle/>
                    <a:p>
                      <a:pPr lvl="0" rtl="0" algn="ctr">
                        <a:spcBef>
                          <a:spcPts val="0"/>
                        </a:spcBef>
                        <a:buNone/>
                      </a:pPr>
                      <a:r>
                        <a:rPr b="1" lang="en" sz="1800"/>
                        <a:t>Planning Research</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b="1" lang="en" sz="1800"/>
                        <a:t>Conducting Research</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b="1" lang="en" sz="1800"/>
                        <a:t>Post-Research</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135050">
                <a:tc>
                  <a:txBody>
                    <a:bodyPr>
                      <a:noAutofit/>
                    </a:bodyPr>
                    <a:lstStyle/>
                    <a:p>
                      <a:pPr lvl="0" rtl="0" algn="ctr">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rtl="0">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rtl="0">
                        <a:spcBef>
                          <a:spcPts val="0"/>
                        </a:spcBef>
                        <a:buNone/>
                      </a:pPr>
                      <a:r>
                        <a:t/>
                      </a:r>
                      <a:endParaRPr sz="1800"/>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
        <p:nvSpPr>
          <p:cNvPr id="95" name="Shape 95"/>
          <p:cNvSpPr/>
          <p:nvPr/>
        </p:nvSpPr>
        <p:spPr>
          <a:xfrm>
            <a:off x="2773475" y="2488950"/>
            <a:ext cx="1330199" cy="592200"/>
          </a:xfrm>
          <a:prstGeom prst="rightArrow">
            <a:avLst>
              <a:gd fmla="val 50000" name="adj1"/>
              <a:gd fmla="val 50000" name="adj2"/>
            </a:avLst>
          </a:prstGeom>
          <a:solidFill>
            <a:srgbClr val="8E7CC3"/>
          </a:solidFill>
          <a:ln cap="flat" cmpd="sng" w="19050">
            <a:solidFill>
              <a:srgbClr val="351C7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 name="Shape 96"/>
          <p:cNvSpPr/>
          <p:nvPr/>
        </p:nvSpPr>
        <p:spPr>
          <a:xfrm>
            <a:off x="5299775" y="2488950"/>
            <a:ext cx="1330199" cy="592200"/>
          </a:xfrm>
          <a:prstGeom prst="rightArrow">
            <a:avLst>
              <a:gd fmla="val 50000" name="adj1"/>
              <a:gd fmla="val 50000" name="adj2"/>
            </a:avLst>
          </a:prstGeom>
          <a:solidFill>
            <a:srgbClr val="8E7CC3"/>
          </a:solidFill>
          <a:ln cap="flat" cmpd="sng" w="19050">
            <a:solidFill>
              <a:srgbClr val="351C7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 name="Shape 97"/>
          <p:cNvSpPr/>
          <p:nvPr/>
        </p:nvSpPr>
        <p:spPr>
          <a:xfrm>
            <a:off x="1696175" y="2293500"/>
            <a:ext cx="983099" cy="983099"/>
          </a:xfrm>
          <a:prstGeom prst="ellipse">
            <a:avLst/>
          </a:prstGeom>
          <a:solidFill>
            <a:srgbClr val="FF0000"/>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 sz="3600"/>
              <a:t>1</a:t>
            </a:r>
          </a:p>
        </p:txBody>
      </p:sp>
      <p:sp>
        <p:nvSpPr>
          <p:cNvPr id="98" name="Shape 98"/>
          <p:cNvSpPr/>
          <p:nvPr/>
        </p:nvSpPr>
        <p:spPr>
          <a:xfrm>
            <a:off x="4173762" y="2293500"/>
            <a:ext cx="983099" cy="983099"/>
          </a:xfrm>
          <a:prstGeom prst="ellipse">
            <a:avLst/>
          </a:prstGeom>
          <a:solidFill>
            <a:srgbClr val="FFFF00"/>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600"/>
              <a:t>2</a:t>
            </a:r>
          </a:p>
        </p:txBody>
      </p:sp>
      <p:sp>
        <p:nvSpPr>
          <p:cNvPr id="99" name="Shape 99"/>
          <p:cNvSpPr/>
          <p:nvPr/>
        </p:nvSpPr>
        <p:spPr>
          <a:xfrm>
            <a:off x="6727562" y="2293500"/>
            <a:ext cx="983099" cy="983099"/>
          </a:xfrm>
          <a:prstGeom prst="ellipse">
            <a:avLst/>
          </a:prstGeom>
          <a:solidFill>
            <a:srgbClr val="00FF00"/>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600"/>
              <a:t>3</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